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3" r:id="rId4"/>
    <p:sldId id="284" r:id="rId5"/>
    <p:sldId id="264" r:id="rId6"/>
    <p:sldId id="267" r:id="rId7"/>
    <p:sldId id="265" r:id="rId8"/>
    <p:sldId id="266" r:id="rId9"/>
    <p:sldId id="417" r:id="rId10"/>
    <p:sldId id="271" r:id="rId11"/>
    <p:sldId id="272" r:id="rId12"/>
    <p:sldId id="434" r:id="rId13"/>
    <p:sldId id="280" r:id="rId14"/>
    <p:sldId id="282" r:id="rId15"/>
    <p:sldId id="438" r:id="rId16"/>
    <p:sldId id="269" r:id="rId17"/>
    <p:sldId id="287" r:id="rId18"/>
    <p:sldId id="286" r:id="rId19"/>
    <p:sldId id="285" r:id="rId20"/>
    <p:sldId id="443" r:id="rId21"/>
    <p:sldId id="289" r:id="rId22"/>
    <p:sldId id="449" r:id="rId23"/>
    <p:sldId id="450" r:id="rId24"/>
    <p:sldId id="448" r:id="rId25"/>
    <p:sldId id="458" r:id="rId26"/>
    <p:sldId id="451" r:id="rId27"/>
    <p:sldId id="452" r:id="rId28"/>
    <p:sldId id="453" r:id="rId29"/>
    <p:sldId id="454" r:id="rId30"/>
    <p:sldId id="459" r:id="rId31"/>
    <p:sldId id="460" r:id="rId32"/>
    <p:sldId id="461" r:id="rId33"/>
    <p:sldId id="439" r:id="rId34"/>
    <p:sldId id="440" r:id="rId35"/>
    <p:sldId id="457" r:id="rId36"/>
    <p:sldId id="447" r:id="rId37"/>
    <p:sldId id="274" r:id="rId38"/>
    <p:sldId id="275" r:id="rId39"/>
    <p:sldId id="276" r:id="rId40"/>
    <p:sldId id="279" r:id="rId41"/>
    <p:sldId id="277" r:id="rId42"/>
    <p:sldId id="4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357C01-0A5C-4CAA-9AAB-EAF91664CA61}">
          <p14:sldIdLst>
            <p14:sldId id="256"/>
            <p14:sldId id="262"/>
            <p14:sldId id="263"/>
            <p14:sldId id="284"/>
            <p14:sldId id="264"/>
            <p14:sldId id="267"/>
            <p14:sldId id="265"/>
            <p14:sldId id="266"/>
            <p14:sldId id="417"/>
            <p14:sldId id="271"/>
            <p14:sldId id="272"/>
            <p14:sldId id="434"/>
          </p14:sldIdLst>
        </p14:section>
        <p14:section name="Untitled Section" id="{AF0399CE-84F2-477F-96DF-941BC9111349}">
          <p14:sldIdLst>
            <p14:sldId id="280"/>
            <p14:sldId id="282"/>
            <p14:sldId id="438"/>
            <p14:sldId id="269"/>
            <p14:sldId id="287"/>
            <p14:sldId id="286"/>
            <p14:sldId id="285"/>
            <p14:sldId id="443"/>
            <p14:sldId id="289"/>
            <p14:sldId id="449"/>
            <p14:sldId id="450"/>
            <p14:sldId id="448"/>
            <p14:sldId id="458"/>
            <p14:sldId id="451"/>
            <p14:sldId id="452"/>
            <p14:sldId id="453"/>
            <p14:sldId id="454"/>
            <p14:sldId id="459"/>
            <p14:sldId id="460"/>
            <p14:sldId id="461"/>
            <p14:sldId id="439"/>
            <p14:sldId id="440"/>
            <p14:sldId id="457"/>
            <p14:sldId id="447"/>
            <p14:sldId id="274"/>
            <p14:sldId id="275"/>
            <p14:sldId id="276"/>
            <p14:sldId id="279"/>
            <p14:sldId id="277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75" d="100"/>
          <a:sy n="75" d="100"/>
        </p:scale>
        <p:origin x="91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D1D7EF-C3CF-4A33-B865-D8C5E2F48720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2F3B44-074C-433D-92CB-7A97966CCF18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>
            <a:lnSpc>
              <a:spcPct val="150000"/>
            </a:lnSpc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Technologies </a:t>
          </a:r>
        </a:p>
      </dgm:t>
    </dgm:pt>
    <dgm:pt modelId="{3CF3210A-76B4-4059-967D-B75441202980}" type="parTrans" cxnId="{4BAE169E-E157-4E68-AD14-3A198669E1E6}">
      <dgm:prSet/>
      <dgm:spPr/>
      <dgm:t>
        <a:bodyPr/>
        <a:lstStyle/>
        <a:p>
          <a:endParaRPr lang="en-IN"/>
        </a:p>
      </dgm:t>
    </dgm:pt>
    <dgm:pt modelId="{65B13528-3A43-4238-A44D-624E5D75242F}" type="sibTrans" cxnId="{4BAE169E-E157-4E68-AD14-3A198669E1E6}">
      <dgm:prSet/>
      <dgm:spPr/>
      <dgm:t>
        <a:bodyPr/>
        <a:lstStyle/>
        <a:p>
          <a:endParaRPr lang="en-IN"/>
        </a:p>
      </dgm:t>
    </dgm:pt>
    <dgm:pt modelId="{2FFF6E4F-7427-4A88-9CE6-866F6DD3D965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– For learning complex patterns in degraded images.</a:t>
          </a:r>
        </a:p>
      </dgm:t>
    </dgm:pt>
    <dgm:pt modelId="{F3C45838-50B2-49AC-A8A7-7A1B89B9C706}" type="parTrans" cxnId="{777B799D-F632-4D9A-BFC1-33DAB62C23AA}">
      <dgm:prSet/>
      <dgm:spPr/>
      <dgm:t>
        <a:bodyPr/>
        <a:lstStyle/>
        <a:p>
          <a:endParaRPr lang="en-IN"/>
        </a:p>
      </dgm:t>
    </dgm:pt>
    <dgm:pt modelId="{189D2E6D-6C2C-4F0F-8CC7-0A674AE7534A}" type="sibTrans" cxnId="{777B799D-F632-4D9A-BFC1-33DAB62C23AA}">
      <dgm:prSet/>
      <dgm:spPr/>
      <dgm:t>
        <a:bodyPr/>
        <a:lstStyle/>
        <a:p>
          <a:endParaRPr lang="en-IN"/>
        </a:p>
      </dgm:t>
    </dgm:pt>
    <dgm:pt modelId="{7E7E11CB-368F-4276-B710-455C4F067A3E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>
            <a:lnSpc>
              <a:spcPct val="150000"/>
            </a:lnSpc>
          </a:pP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Programming Languages and Frameworks</a:t>
          </a:r>
        </a:p>
      </dgm:t>
    </dgm:pt>
    <dgm:pt modelId="{D825851E-7C1A-44B4-A571-5503E40CDC34}" type="parTrans" cxnId="{50889E86-4A43-4043-8CF1-642B15984C33}">
      <dgm:prSet/>
      <dgm:spPr/>
      <dgm:t>
        <a:bodyPr/>
        <a:lstStyle/>
        <a:p>
          <a:endParaRPr lang="en-IN"/>
        </a:p>
      </dgm:t>
    </dgm:pt>
    <dgm:pt modelId="{A524B0B2-C8A3-49B5-AD8B-19A56A336C71}" type="sibTrans" cxnId="{50889E86-4A43-4043-8CF1-642B15984C33}">
      <dgm:prSet/>
      <dgm:spPr/>
      <dgm:t>
        <a:bodyPr/>
        <a:lstStyle/>
        <a:p>
          <a:endParaRPr lang="en-IN"/>
        </a:p>
      </dgm:t>
    </dgm:pt>
    <dgm:pt modelId="{700833B9-CDF1-4FB8-BBEA-A80A14B75B3E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Python – Primary language for model development and implementation</a:t>
          </a:r>
        </a:p>
      </dgm:t>
    </dgm:pt>
    <dgm:pt modelId="{55719BC5-80CB-47CC-BB55-E5959CFC6506}" type="parTrans" cxnId="{009C1342-67A5-4E50-8827-DD7D25261C6F}">
      <dgm:prSet/>
      <dgm:spPr/>
      <dgm:t>
        <a:bodyPr/>
        <a:lstStyle/>
        <a:p>
          <a:endParaRPr lang="en-IN"/>
        </a:p>
      </dgm:t>
    </dgm:pt>
    <dgm:pt modelId="{7B98A59C-DBE3-4AE2-8E79-C976DB6EC35B}" type="sibTrans" cxnId="{009C1342-67A5-4E50-8827-DD7D25261C6F}">
      <dgm:prSet/>
      <dgm:spPr/>
      <dgm:t>
        <a:bodyPr/>
        <a:lstStyle/>
        <a:p>
          <a:endParaRPr lang="en-IN"/>
        </a:p>
      </dgm:t>
    </dgm:pt>
    <dgm:pt modelId="{2B4D9AE8-7A16-4C1B-8D55-1E6D11537754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PyTorch / TensorFlow – Deep learning frameworks for training and using models.</a:t>
          </a:r>
        </a:p>
      </dgm:t>
    </dgm:pt>
    <dgm:pt modelId="{B389586A-969A-42B0-8688-D12D5191369D}" type="parTrans" cxnId="{1BE95E05-551F-4CEF-AD71-EA1684B88911}">
      <dgm:prSet/>
      <dgm:spPr/>
      <dgm:t>
        <a:bodyPr/>
        <a:lstStyle/>
        <a:p>
          <a:endParaRPr lang="en-IN"/>
        </a:p>
      </dgm:t>
    </dgm:pt>
    <dgm:pt modelId="{6D5C0AE0-882D-4009-8FC3-9A3D00D89B2D}" type="sibTrans" cxnId="{1BE95E05-551F-4CEF-AD71-EA1684B88911}">
      <dgm:prSet/>
      <dgm:spPr/>
      <dgm:t>
        <a:bodyPr/>
        <a:lstStyle/>
        <a:p>
          <a:endParaRPr lang="en-IN"/>
        </a:p>
      </dgm:t>
    </dgm:pt>
    <dgm:pt modelId="{B5F673F9-54A6-459B-9B30-54626AC34FB5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OpenCV – For image processing operations.</a:t>
          </a:r>
        </a:p>
      </dgm:t>
    </dgm:pt>
    <dgm:pt modelId="{D4C92EAE-09FF-4BD1-A104-BBA2132FBD22}" type="parTrans" cxnId="{DD25E3A2-AAE6-48FC-907D-4D02EC4135B1}">
      <dgm:prSet/>
      <dgm:spPr/>
      <dgm:t>
        <a:bodyPr/>
        <a:lstStyle/>
        <a:p>
          <a:endParaRPr lang="en-IN"/>
        </a:p>
      </dgm:t>
    </dgm:pt>
    <dgm:pt modelId="{874F1BB1-FD79-419E-9895-D86E338C6A54}" type="sibTrans" cxnId="{DD25E3A2-AAE6-48FC-907D-4D02EC4135B1}">
      <dgm:prSet/>
      <dgm:spPr/>
      <dgm:t>
        <a:bodyPr/>
        <a:lstStyle/>
        <a:p>
          <a:endParaRPr lang="en-IN"/>
        </a:p>
      </dgm:t>
    </dgm:pt>
    <dgm:pt modelId="{F3A0834F-01AB-4A7F-98B9-75A6CADCC94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Computer Vision – For degradation detection and feature extraction.</a:t>
          </a:r>
        </a:p>
      </dgm:t>
    </dgm:pt>
    <dgm:pt modelId="{3712C4B1-CB89-4119-B359-F14153D1A019}" type="parTrans" cxnId="{92BA7F05-F959-4314-B076-3E4A07860BD8}">
      <dgm:prSet/>
      <dgm:spPr/>
      <dgm:t>
        <a:bodyPr/>
        <a:lstStyle/>
        <a:p>
          <a:endParaRPr lang="en-IN"/>
        </a:p>
      </dgm:t>
    </dgm:pt>
    <dgm:pt modelId="{9D784329-0AF1-4ADC-AC51-035F68D5B3FF}" type="sibTrans" cxnId="{92BA7F05-F959-4314-B076-3E4A07860BD8}">
      <dgm:prSet/>
      <dgm:spPr/>
      <dgm:t>
        <a:bodyPr/>
        <a:lstStyle/>
        <a:p>
          <a:endParaRPr lang="en-IN"/>
        </a:p>
      </dgm:t>
    </dgm:pt>
    <dgm:pt modelId="{DBA4CFCE-2FE7-4C47-99F5-30AC00198F56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Image Processing – Techniques for resizing, normalization, brightness, contrast adjustment.</a:t>
          </a:r>
        </a:p>
      </dgm:t>
    </dgm:pt>
    <dgm:pt modelId="{74D74330-E401-4C40-845E-6563D897EA58}" type="parTrans" cxnId="{AA90D1EB-0BF7-4AE8-A2BE-4C9370F4F066}">
      <dgm:prSet/>
      <dgm:spPr/>
      <dgm:t>
        <a:bodyPr/>
        <a:lstStyle/>
        <a:p>
          <a:endParaRPr lang="en-IN"/>
        </a:p>
      </dgm:t>
    </dgm:pt>
    <dgm:pt modelId="{29842D47-81BC-42F9-BB57-BAC2BC67FEB8}" type="sibTrans" cxnId="{AA90D1EB-0BF7-4AE8-A2BE-4C9370F4F066}">
      <dgm:prSet/>
      <dgm:spPr/>
      <dgm:t>
        <a:bodyPr/>
        <a:lstStyle/>
        <a:p>
          <a:endParaRPr lang="en-IN"/>
        </a:p>
      </dgm:t>
    </dgm:pt>
    <dgm:pt modelId="{839164BB-CEED-4894-ACA5-D0D7515DA3A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NumPy &amp; Matplotlib – For numerical computation and result visualization.</a:t>
          </a:r>
        </a:p>
      </dgm:t>
    </dgm:pt>
    <dgm:pt modelId="{646EABA0-3A52-49BE-B39B-7B7E3C1BAA7A}" type="parTrans" cxnId="{13A584EA-A912-42F1-BF36-7DCCB2DD96D3}">
      <dgm:prSet/>
      <dgm:spPr/>
      <dgm:t>
        <a:bodyPr/>
        <a:lstStyle/>
        <a:p>
          <a:endParaRPr lang="en-IN"/>
        </a:p>
      </dgm:t>
    </dgm:pt>
    <dgm:pt modelId="{29B72061-6530-4102-823C-11A6BC9F9ADC}" type="sibTrans" cxnId="{13A584EA-A912-42F1-BF36-7DCCB2DD96D3}">
      <dgm:prSet/>
      <dgm:spPr/>
      <dgm:t>
        <a:bodyPr/>
        <a:lstStyle/>
        <a:p>
          <a:endParaRPr lang="en-IN"/>
        </a:p>
      </dgm:t>
    </dgm:pt>
    <dgm:pt modelId="{5AA3E72B-A8C4-4F45-BE2D-F8D733907B6B}" type="pres">
      <dgm:prSet presAssocID="{31D1D7EF-C3CF-4A33-B865-D8C5E2F48720}" presName="Name0" presStyleCnt="0">
        <dgm:presLayoutVars>
          <dgm:dir/>
          <dgm:animLvl val="lvl"/>
          <dgm:resizeHandles val="exact"/>
        </dgm:presLayoutVars>
      </dgm:prSet>
      <dgm:spPr/>
    </dgm:pt>
    <dgm:pt modelId="{D2A8CF97-381C-43E5-A4F9-CD49EC96C83C}" type="pres">
      <dgm:prSet presAssocID="{9D2F3B44-074C-433D-92CB-7A97966CCF18}" presName="linNode" presStyleCnt="0"/>
      <dgm:spPr/>
    </dgm:pt>
    <dgm:pt modelId="{06EF710B-8248-4D47-9E06-76D43BF0FD84}" type="pres">
      <dgm:prSet presAssocID="{9D2F3B44-074C-433D-92CB-7A97966CCF18}" presName="parTx" presStyleLbl="revTx" presStyleIdx="0" presStyleCnt="2">
        <dgm:presLayoutVars>
          <dgm:chMax val="1"/>
          <dgm:bulletEnabled val="1"/>
        </dgm:presLayoutVars>
      </dgm:prSet>
      <dgm:spPr/>
    </dgm:pt>
    <dgm:pt modelId="{1ED1E2F7-106F-4A36-956E-A7D585B2FF2D}" type="pres">
      <dgm:prSet presAssocID="{9D2F3B44-074C-433D-92CB-7A97966CCF18}" presName="bracket" presStyleLbl="parChTrans1D1" presStyleIdx="0" presStyleCnt="2"/>
      <dgm:spPr/>
    </dgm:pt>
    <dgm:pt modelId="{94314993-0FBF-4501-AF85-2FFD76A67E99}" type="pres">
      <dgm:prSet presAssocID="{9D2F3B44-074C-433D-92CB-7A97966CCF18}" presName="spH" presStyleCnt="0"/>
      <dgm:spPr/>
    </dgm:pt>
    <dgm:pt modelId="{090C9BDE-9E81-455E-9744-2FFC930E6907}" type="pres">
      <dgm:prSet presAssocID="{9D2F3B44-074C-433D-92CB-7A97966CCF18}" presName="desTx" presStyleLbl="node1" presStyleIdx="0" presStyleCnt="2">
        <dgm:presLayoutVars>
          <dgm:bulletEnabled val="1"/>
        </dgm:presLayoutVars>
      </dgm:prSet>
      <dgm:spPr/>
    </dgm:pt>
    <dgm:pt modelId="{84781697-90AB-4ABE-9599-23B743BE866E}" type="pres">
      <dgm:prSet presAssocID="{65B13528-3A43-4238-A44D-624E5D75242F}" presName="spV" presStyleCnt="0"/>
      <dgm:spPr/>
    </dgm:pt>
    <dgm:pt modelId="{35243E33-99CB-405B-9611-2BE2BDFEE74F}" type="pres">
      <dgm:prSet presAssocID="{7E7E11CB-368F-4276-B710-455C4F067A3E}" presName="linNode" presStyleCnt="0"/>
      <dgm:spPr/>
    </dgm:pt>
    <dgm:pt modelId="{D88C5F19-015C-4EB6-8AF4-38973A13781D}" type="pres">
      <dgm:prSet presAssocID="{7E7E11CB-368F-4276-B710-455C4F067A3E}" presName="parTx" presStyleLbl="revTx" presStyleIdx="1" presStyleCnt="2">
        <dgm:presLayoutVars>
          <dgm:chMax val="1"/>
          <dgm:bulletEnabled val="1"/>
        </dgm:presLayoutVars>
      </dgm:prSet>
      <dgm:spPr/>
    </dgm:pt>
    <dgm:pt modelId="{96E2E69F-5D67-44D2-B480-C61FABBB2F2E}" type="pres">
      <dgm:prSet presAssocID="{7E7E11CB-368F-4276-B710-455C4F067A3E}" presName="bracket" presStyleLbl="parChTrans1D1" presStyleIdx="1" presStyleCnt="2"/>
      <dgm:spPr/>
    </dgm:pt>
    <dgm:pt modelId="{62BD505C-D95F-4D28-949A-34A0C724E883}" type="pres">
      <dgm:prSet presAssocID="{7E7E11CB-368F-4276-B710-455C4F067A3E}" presName="spH" presStyleCnt="0"/>
      <dgm:spPr/>
    </dgm:pt>
    <dgm:pt modelId="{CB35BD14-B965-4036-9922-C5C83924D356}" type="pres">
      <dgm:prSet presAssocID="{7E7E11CB-368F-4276-B710-455C4F067A3E}" presName="desTx" presStyleLbl="node1" presStyleIdx="1" presStyleCnt="2">
        <dgm:presLayoutVars>
          <dgm:bulletEnabled val="1"/>
        </dgm:presLayoutVars>
      </dgm:prSet>
      <dgm:spPr/>
    </dgm:pt>
  </dgm:ptLst>
  <dgm:cxnLst>
    <dgm:cxn modelId="{1BE95E05-551F-4CEF-AD71-EA1684B88911}" srcId="{7E7E11CB-368F-4276-B710-455C4F067A3E}" destId="{2B4D9AE8-7A16-4C1B-8D55-1E6D11537754}" srcOrd="1" destOrd="0" parTransId="{B389586A-969A-42B0-8688-D12D5191369D}" sibTransId="{6D5C0AE0-882D-4009-8FC3-9A3D00D89B2D}"/>
    <dgm:cxn modelId="{92BA7F05-F959-4314-B076-3E4A07860BD8}" srcId="{9D2F3B44-074C-433D-92CB-7A97966CCF18}" destId="{F3A0834F-01AB-4A7F-98B9-75A6CADCC942}" srcOrd="1" destOrd="0" parTransId="{3712C4B1-CB89-4119-B359-F14153D1A019}" sibTransId="{9D784329-0AF1-4ADC-AC51-035F68D5B3FF}"/>
    <dgm:cxn modelId="{A04F7C08-EE48-471F-9ACC-F14E0B7A6C4D}" type="presOf" srcId="{2FFF6E4F-7427-4A88-9CE6-866F6DD3D965}" destId="{090C9BDE-9E81-455E-9744-2FFC930E6907}" srcOrd="0" destOrd="0" presId="urn:diagrams.loki3.com/BracketList"/>
    <dgm:cxn modelId="{7D12F441-5914-4AFB-B1F8-314B03582391}" type="presOf" srcId="{700833B9-CDF1-4FB8-BBEA-A80A14B75B3E}" destId="{CB35BD14-B965-4036-9922-C5C83924D356}" srcOrd="0" destOrd="0" presId="urn:diagrams.loki3.com/BracketList"/>
    <dgm:cxn modelId="{009C1342-67A5-4E50-8827-DD7D25261C6F}" srcId="{7E7E11CB-368F-4276-B710-455C4F067A3E}" destId="{700833B9-CDF1-4FB8-BBEA-A80A14B75B3E}" srcOrd="0" destOrd="0" parTransId="{55719BC5-80CB-47CC-BB55-E5959CFC6506}" sibTransId="{7B98A59C-DBE3-4AE2-8E79-C976DB6EC35B}"/>
    <dgm:cxn modelId="{FE605E6B-8D82-4834-B524-EC7EC0B101C4}" type="presOf" srcId="{7E7E11CB-368F-4276-B710-455C4F067A3E}" destId="{D88C5F19-015C-4EB6-8AF4-38973A13781D}" srcOrd="0" destOrd="0" presId="urn:diagrams.loki3.com/BracketList"/>
    <dgm:cxn modelId="{25B46D72-08D5-4219-8307-A098AEFD3253}" type="presOf" srcId="{DBA4CFCE-2FE7-4C47-99F5-30AC00198F56}" destId="{090C9BDE-9E81-455E-9744-2FFC930E6907}" srcOrd="0" destOrd="2" presId="urn:diagrams.loki3.com/BracketList"/>
    <dgm:cxn modelId="{50889E86-4A43-4043-8CF1-642B15984C33}" srcId="{31D1D7EF-C3CF-4A33-B865-D8C5E2F48720}" destId="{7E7E11CB-368F-4276-B710-455C4F067A3E}" srcOrd="1" destOrd="0" parTransId="{D825851E-7C1A-44B4-A571-5503E40CDC34}" sibTransId="{A524B0B2-C8A3-49B5-AD8B-19A56A336C71}"/>
    <dgm:cxn modelId="{4A8E3C8B-211C-4CA2-BE94-78DD59C1621C}" type="presOf" srcId="{F3A0834F-01AB-4A7F-98B9-75A6CADCC942}" destId="{090C9BDE-9E81-455E-9744-2FFC930E6907}" srcOrd="0" destOrd="1" presId="urn:diagrams.loki3.com/BracketList"/>
    <dgm:cxn modelId="{E106A094-FB06-48A7-B127-4DAAE47D8255}" type="presOf" srcId="{9D2F3B44-074C-433D-92CB-7A97966CCF18}" destId="{06EF710B-8248-4D47-9E06-76D43BF0FD84}" srcOrd="0" destOrd="0" presId="urn:diagrams.loki3.com/BracketList"/>
    <dgm:cxn modelId="{777B799D-F632-4D9A-BFC1-33DAB62C23AA}" srcId="{9D2F3B44-074C-433D-92CB-7A97966CCF18}" destId="{2FFF6E4F-7427-4A88-9CE6-866F6DD3D965}" srcOrd="0" destOrd="0" parTransId="{F3C45838-50B2-49AC-A8A7-7A1B89B9C706}" sibTransId="{189D2E6D-6C2C-4F0F-8CC7-0A674AE7534A}"/>
    <dgm:cxn modelId="{4BAE169E-E157-4E68-AD14-3A198669E1E6}" srcId="{31D1D7EF-C3CF-4A33-B865-D8C5E2F48720}" destId="{9D2F3B44-074C-433D-92CB-7A97966CCF18}" srcOrd="0" destOrd="0" parTransId="{3CF3210A-76B4-4059-967D-B75441202980}" sibTransId="{65B13528-3A43-4238-A44D-624E5D75242F}"/>
    <dgm:cxn modelId="{DD25E3A2-AAE6-48FC-907D-4D02EC4135B1}" srcId="{7E7E11CB-368F-4276-B710-455C4F067A3E}" destId="{B5F673F9-54A6-459B-9B30-54626AC34FB5}" srcOrd="2" destOrd="0" parTransId="{D4C92EAE-09FF-4BD1-A104-BBA2132FBD22}" sibTransId="{874F1BB1-FD79-419E-9895-D86E338C6A54}"/>
    <dgm:cxn modelId="{9A907EAA-1D09-4CD8-B05F-75C94ABCF80B}" type="presOf" srcId="{31D1D7EF-C3CF-4A33-B865-D8C5E2F48720}" destId="{5AA3E72B-A8C4-4F45-BE2D-F8D733907B6B}" srcOrd="0" destOrd="0" presId="urn:diagrams.loki3.com/BracketList"/>
    <dgm:cxn modelId="{EF8A1AB4-8E18-43AA-932A-1803F0092E10}" type="presOf" srcId="{2B4D9AE8-7A16-4C1B-8D55-1E6D11537754}" destId="{CB35BD14-B965-4036-9922-C5C83924D356}" srcOrd="0" destOrd="1" presId="urn:diagrams.loki3.com/BracketList"/>
    <dgm:cxn modelId="{1386F2D3-CA54-45BF-BD0E-F33B767A75EF}" type="presOf" srcId="{839164BB-CEED-4894-ACA5-D0D7515DA3A2}" destId="{CB35BD14-B965-4036-9922-C5C83924D356}" srcOrd="0" destOrd="3" presId="urn:diagrams.loki3.com/BracketList"/>
    <dgm:cxn modelId="{13A584EA-A912-42F1-BF36-7DCCB2DD96D3}" srcId="{7E7E11CB-368F-4276-B710-455C4F067A3E}" destId="{839164BB-CEED-4894-ACA5-D0D7515DA3A2}" srcOrd="3" destOrd="0" parTransId="{646EABA0-3A52-49BE-B39B-7B7E3C1BAA7A}" sibTransId="{29B72061-6530-4102-823C-11A6BC9F9ADC}"/>
    <dgm:cxn modelId="{AA90D1EB-0BF7-4AE8-A2BE-4C9370F4F066}" srcId="{9D2F3B44-074C-433D-92CB-7A97966CCF18}" destId="{DBA4CFCE-2FE7-4C47-99F5-30AC00198F56}" srcOrd="2" destOrd="0" parTransId="{74D74330-E401-4C40-845E-6563D897EA58}" sibTransId="{29842D47-81BC-42F9-BB57-BAC2BC67FEB8}"/>
    <dgm:cxn modelId="{7889B0FE-595D-4F9E-9328-E2879E1D77BD}" type="presOf" srcId="{B5F673F9-54A6-459B-9B30-54626AC34FB5}" destId="{CB35BD14-B965-4036-9922-C5C83924D356}" srcOrd="0" destOrd="2" presId="urn:diagrams.loki3.com/BracketList"/>
    <dgm:cxn modelId="{9F62AAC4-1DBA-4535-80E1-1CDC3C7D0539}" type="presParOf" srcId="{5AA3E72B-A8C4-4F45-BE2D-F8D733907B6B}" destId="{D2A8CF97-381C-43E5-A4F9-CD49EC96C83C}" srcOrd="0" destOrd="0" presId="urn:diagrams.loki3.com/BracketList"/>
    <dgm:cxn modelId="{BF07D03F-C30A-4E92-8AFB-967BD1751EF5}" type="presParOf" srcId="{D2A8CF97-381C-43E5-A4F9-CD49EC96C83C}" destId="{06EF710B-8248-4D47-9E06-76D43BF0FD84}" srcOrd="0" destOrd="0" presId="urn:diagrams.loki3.com/BracketList"/>
    <dgm:cxn modelId="{EA733380-CDDB-46AC-BDF6-02DC46543906}" type="presParOf" srcId="{D2A8CF97-381C-43E5-A4F9-CD49EC96C83C}" destId="{1ED1E2F7-106F-4A36-956E-A7D585B2FF2D}" srcOrd="1" destOrd="0" presId="urn:diagrams.loki3.com/BracketList"/>
    <dgm:cxn modelId="{05AA5007-C928-4F94-8C31-109DD5E8D59B}" type="presParOf" srcId="{D2A8CF97-381C-43E5-A4F9-CD49EC96C83C}" destId="{94314993-0FBF-4501-AF85-2FFD76A67E99}" srcOrd="2" destOrd="0" presId="urn:diagrams.loki3.com/BracketList"/>
    <dgm:cxn modelId="{252A8890-BE91-4CED-990E-32CF3EC732CF}" type="presParOf" srcId="{D2A8CF97-381C-43E5-A4F9-CD49EC96C83C}" destId="{090C9BDE-9E81-455E-9744-2FFC930E6907}" srcOrd="3" destOrd="0" presId="urn:diagrams.loki3.com/BracketList"/>
    <dgm:cxn modelId="{7ACE90AF-F0BA-4CBD-9432-4DEE496A5713}" type="presParOf" srcId="{5AA3E72B-A8C4-4F45-BE2D-F8D733907B6B}" destId="{84781697-90AB-4ABE-9599-23B743BE866E}" srcOrd="1" destOrd="0" presId="urn:diagrams.loki3.com/BracketList"/>
    <dgm:cxn modelId="{55E5B751-6004-468D-ACFF-EAE0A25F638B}" type="presParOf" srcId="{5AA3E72B-A8C4-4F45-BE2D-F8D733907B6B}" destId="{35243E33-99CB-405B-9611-2BE2BDFEE74F}" srcOrd="2" destOrd="0" presId="urn:diagrams.loki3.com/BracketList"/>
    <dgm:cxn modelId="{443D8BF3-9026-4735-A533-35835CEED9D0}" type="presParOf" srcId="{35243E33-99CB-405B-9611-2BE2BDFEE74F}" destId="{D88C5F19-015C-4EB6-8AF4-38973A13781D}" srcOrd="0" destOrd="0" presId="urn:diagrams.loki3.com/BracketList"/>
    <dgm:cxn modelId="{8157ED2F-32B5-41E8-B5BC-3E6512168021}" type="presParOf" srcId="{35243E33-99CB-405B-9611-2BE2BDFEE74F}" destId="{96E2E69F-5D67-44D2-B480-C61FABBB2F2E}" srcOrd="1" destOrd="0" presId="urn:diagrams.loki3.com/BracketList"/>
    <dgm:cxn modelId="{B83B097F-41DC-4D22-9013-20C8922F3CC0}" type="presParOf" srcId="{35243E33-99CB-405B-9611-2BE2BDFEE74F}" destId="{62BD505C-D95F-4D28-949A-34A0C724E883}" srcOrd="2" destOrd="0" presId="urn:diagrams.loki3.com/BracketList"/>
    <dgm:cxn modelId="{9A56F120-BFC4-480D-898E-1D2935E0C45F}" type="presParOf" srcId="{35243E33-99CB-405B-9611-2BE2BDFEE74F}" destId="{CB35BD14-B965-4036-9922-C5C83924D356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F710B-8248-4D47-9E06-76D43BF0FD84}">
      <dsp:nvSpPr>
        <dsp:cNvPr id="0" name=""/>
        <dsp:cNvSpPr/>
      </dsp:nvSpPr>
      <dsp:spPr>
        <a:xfrm>
          <a:off x="0" y="585550"/>
          <a:ext cx="266544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Technologies </a:t>
          </a:r>
        </a:p>
      </dsp:txBody>
      <dsp:txXfrm>
        <a:off x="0" y="585550"/>
        <a:ext cx="2665445" cy="1287000"/>
      </dsp:txXfrm>
    </dsp:sp>
    <dsp:sp modelId="{1ED1E2F7-106F-4A36-956E-A7D585B2FF2D}">
      <dsp:nvSpPr>
        <dsp:cNvPr id="0" name=""/>
        <dsp:cNvSpPr/>
      </dsp:nvSpPr>
      <dsp:spPr>
        <a:xfrm>
          <a:off x="2665445" y="344238"/>
          <a:ext cx="533089" cy="1769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9BDE-9E81-455E-9744-2FFC930E6907}">
      <dsp:nvSpPr>
        <dsp:cNvPr id="0" name=""/>
        <dsp:cNvSpPr/>
      </dsp:nvSpPr>
      <dsp:spPr>
        <a:xfrm>
          <a:off x="3411770" y="344238"/>
          <a:ext cx="7250012" cy="1769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– For learning complex patterns in degraded images.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Computer Vision – For degradation detection and feature extraction.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Image Processing – Techniques for resizing, normalization, brightness, contrast adjustment.</a:t>
          </a:r>
        </a:p>
      </dsp:txBody>
      <dsp:txXfrm>
        <a:off x="3411770" y="344238"/>
        <a:ext cx="7250012" cy="1769625"/>
      </dsp:txXfrm>
    </dsp:sp>
    <dsp:sp modelId="{D88C5F19-015C-4EB6-8AF4-38973A13781D}">
      <dsp:nvSpPr>
        <dsp:cNvPr id="0" name=""/>
        <dsp:cNvSpPr/>
      </dsp:nvSpPr>
      <dsp:spPr>
        <a:xfrm>
          <a:off x="0" y="2591060"/>
          <a:ext cx="2665445" cy="17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Programming Languages and Frameworks</a:t>
          </a:r>
        </a:p>
      </dsp:txBody>
      <dsp:txXfrm>
        <a:off x="0" y="2591060"/>
        <a:ext cx="2665445" cy="1729406"/>
      </dsp:txXfrm>
    </dsp:sp>
    <dsp:sp modelId="{96E2E69F-5D67-44D2-B480-C61FABBB2F2E}">
      <dsp:nvSpPr>
        <dsp:cNvPr id="0" name=""/>
        <dsp:cNvSpPr/>
      </dsp:nvSpPr>
      <dsp:spPr>
        <a:xfrm>
          <a:off x="2665445" y="2347863"/>
          <a:ext cx="533089" cy="221580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5BD14-B965-4036-9922-C5C83924D356}">
      <dsp:nvSpPr>
        <dsp:cNvPr id="0" name=""/>
        <dsp:cNvSpPr/>
      </dsp:nvSpPr>
      <dsp:spPr>
        <a:xfrm>
          <a:off x="3411770" y="2347863"/>
          <a:ext cx="7250012" cy="2215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– Primary language for model development and implementation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PyTorch / TensorFlow – Deep learning frameworks for training and using models.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OpenCV – For image processing operations.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NumPy &amp; Matplotlib – For numerical computation and result visualization.</a:t>
          </a:r>
        </a:p>
      </dsp:txBody>
      <dsp:txXfrm>
        <a:off x="3411770" y="2347863"/>
        <a:ext cx="7250012" cy="2215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6:31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0 343 24575,'805'0'0,"-797"-1"0,0 1 0,0-1 0,0 0 0,0-1 0,-1 0 0,1 0 0,-1-1 0,1 0 0,-1 0 0,0 0 0,9-7 0,-7 6 0,0 0 0,0 1 0,1 0 0,0 0 0,0 1 0,0 0 0,0 1 0,18 0 0,-12 0 0,1-1 0,19-4 0,7-2 0,1 2 0,-1 2 0,1 2 0,61 5 0,-10 0 0,-30-2 0,77-3 0,-80-11 0,-46 9 0,0 0 0,21-1 0,85 5 0,14-1 0,-114-3 0,0 0 0,0-2 0,0 0 0,27-12 0,-30 10 0,1 0 0,0 2 0,0 1 0,1 0 0,27-2 0,18 7 0,-47 1 0,1-1 0,0-1 0,0 0 0,32-8 0,-18 2 0,61-6 0,-7 1 0,-20 2 0,31-6 0,-75 11 0,-1 2 0,46 0 0,-43 2 0,-1 0 0,30-7 0,86-23 0,-123 27 0,0 1 0,37 0 0,-36 3 0,-1-1 0,0-1 0,22-5 0,3-1 0,0 2 0,1 2 0,0 2 0,68 5 0,-19-1 0,488-2-1365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4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1247 1 24575,'-1247'0'-1365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53.3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2281 264 24575,'-546'0'0,"535"-1"0,1 0 0,-1-1 0,0 0 0,0-1 0,1 0 0,-1 0 0,-13-8 0,-17-4 0,17 9 0,0 2 0,-1 0 0,0 2 0,1 1 0,-1 1 0,-31 3 0,-15 0 0,-448-3 0,486-2 0,0-2 0,0-1 0,-44-13 0,-10-1 0,42 10 0,4 1 0,0 2 0,-63-3 0,85 8 0,-1-1 0,0-1 0,1-1 0,-33-11 0,28 8 0,0 1 0,-29-4 0,45 9 0,0-1 0,1 1 0,-1-2 0,1 1 0,-12-6 0,18 8 0,0 0 0,0-1 0,0 1 0,0-1 0,0 1 0,0-1 0,0 1 0,0-1 0,0 1 0,0-1 0,0 0 0,0 1 0,1-1 0,-1 0 0,0 0 0,1 0 0,-1 0 0,0 0 0,1 1 0,-1-1 0,1 0 0,0 0 0,-1 0 0,1 0 0,0-1 0,-1 1 0,1 0 0,0 0 0,0 0 0,0 0 0,0 0 0,0 0 0,0 0 0,0 0 0,1 0 0,-1 0 0,0 0 0,0 0 0,1 0 0,-1 0 0,1 0 0,-1 0 0,1 0 0,-1 0 0,1 0 0,0 0 0,-1 0 0,1 1 0,0-1 0,0 0 0,0 0 0,0 0 0,3-1 0,-1-1 0,0 1 0,1 0 0,-1 0 0,1 1 0,0-1 0,0 1 0,-1 0 0,1 0 0,0 0 0,0 0 0,5 0 0,55 0 0,-45 1 0,1261 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8:15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3162 54 24575,'-1582'0'0,"1559"-1"0,-1-2 0,1 0 0,0-2 0,-28-9 0,27 7 0,0 1 0,0 1 0,-45-4 0,-532 9 0,269 2 0,309-2 0,-11-1 0,-1 2 0,1 1 0,-58 11 0,66-8-341,0-1 0,-1-2-1,-37-1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6:31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0 343 24575,'805'0'0,"-797"-1"0,0 1 0,0-1 0,0 0 0,0-1 0,-1 0 0,1 0 0,-1-1 0,1 0 0,-1 0 0,0 0 0,9-7 0,-7 6 0,0 0 0,0 1 0,1 0 0,0 0 0,0 1 0,0 0 0,0 1 0,18 0 0,-12 0 0,1-1 0,19-4 0,7-2 0,1 2 0,-1 2 0,1 2 0,61 5 0,-10 0 0,-30-2 0,77-3 0,-80-11 0,-46 9 0,0 0 0,21-1 0,85 5 0,14-1 0,-114-3 0,0 0 0,0-2 0,0 0 0,27-12 0,-30 10 0,1 0 0,0 2 0,0 1 0,1 0 0,27-2 0,18 7 0,-47 1 0,1-1 0,0-1 0,0 0 0,32-8 0,-18 2 0,61-6 0,-7 1 0,-20 2 0,31-6 0,-75 11 0,-1 2 0,46 0 0,-43 2 0,-1 0 0,30-7 0,86-23 0,-123 27 0,0 1 0,37 0 0,-36 3 0,-1-1 0,0-1 0,22-5 0,3-1 0,0 2 0,1 2 0,0 2 0,68 5 0,-19-1 0,488-2-1365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6:46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3734 263 24575,'-19'-2'0,"0"0"0,1-1 0,0-1 0,0-1 0,0 0 0,-20-10 0,11 5 0,-45-10 0,-193-50 0,237 63 0,-1 1 0,1 1 0,-51-1 0,-92 7 0,57 2 0,-689-3 0,783-1 0,1-1 0,-35-8 0,33 5 0,-1 2 0,-23-2 0,4 3 0,-74-12 0,55 6 0,0 3 0,0 2 0,-62 6 0,9 0 0,73-4 0,0-1 0,-61-11 0,-55-14 0,99 20 0,0 2 0,-111 6 0,61 1 0,-384-2-1365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01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0 365 24575,'934'0'0,"-918"-2"0,-1 1 0,0-2 0,0 0 0,-1-1 0,25-9 0,-22 7 0,1 0 0,0 1 0,22-2 0,-13 2 0,-1-1 0,0 0 0,40-17 0,-43 14 0,-1 1 0,1 1 0,1 1 0,-1 1 0,27-1 0,2 4 0,-24 2 0,0-1 0,0-2 0,30-6 0,40-7 0,-26 6 0,152-20 0,-162 23 0,-26 1 0,46-13 0,-53 11 0,1 2 0,51-6 0,74 13 0,28-3 0,-103-10 0,-52 7 0,45-3 0,46 8 0,-782-1 0,400 2 0,1330-1 0,-1048-1 0,1-2 0,-1 0 0,1-1 0,-1-1 0,0-1 0,25-11 0,-24 9 0,0 1 0,0 0 0,1 2 0,0 0 0,28-2 0,-24 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05.0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1 390 24575,'31'-1'0,"0"-2"0,0 0 0,41-11 0,90-34 0,-150 44 0,165-42 0,-89 25 0,-57 16 0,-1 0 0,1 2 0,54 2 0,16-2 0,-89 1 0,-1-1 0,0 0 0,1 0 0,-1-2 0,-1 1 0,1-1 0,-1-1 0,20-12 0,-18 9 0,2 1 0,-1 1 0,1 0 0,22-7 0,19 2 0,0 2 0,74-3 0,-108 11 0,134-21 0,-141 22 0,-1-2 0,0 1 0,0-1 0,0-1 0,20-9 0,8-2 0,-26 11 0,-1 1 0,1 1 0,-1 0 0,27 0 0,-25 2 0,1-1 0,0 0 0,20-6 0,-9 2-341,0 0 0,-1 2-1,55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15.9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1114 79 24575,'-598'0'0,"572"-2"0,-1-1 0,0-1 0,1-1 0,0-2 0,-29-11 0,27 8 0,0 2 0,0 1 0,-1 1 0,-32-2 0,-94 8-1365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2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933 0 23892,'-932'0'0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31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1613 1 24504,'514'257'0,"-1028"0"0,1028-514 0,-2641 257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6:46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3734 263 24575,'-19'-2'0,"0"0"0,1-1 0,0-1 0,0-1 0,0 0 0,-20-10 0,11 5 0,-45-10 0,-193-50 0,237 63 0,-1 1 0,1 1 0,-51-1 0,-92 7 0,57 2 0,-689-3 0,783-1 0,1-1 0,-35-8 0,33 5 0,-1 2 0,-23-2 0,4 3 0,-74-12 0,55 6 0,0 3 0,0 2 0,-62 6 0,9 0 0,73-4 0,0-1 0,-61-11 0,-55-14 0,99 20 0,0 2 0,-111 6 0,61 1 0,-384-2-1365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37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1289 679 24575,'-22'-2'0,"0"-1"0,0 0 0,1-2 0,-1-1 0,-26-10 0,-33-9 0,-360-71 0,392 86 0,-19 0 0,0 4 0,-1 2 0,-88 6 0,33 1 0,115-3 0,-47 0 0,47 0 0,35 0 0,120 1 0,168-3 0,-233-6 0,0-4 0,86-23 0,91-14 0,-145 31 0,157-47 0,-23 4 0,-214 56 0,-1 2 0,53 0 0,1 1 0,-46-2 0,60-16 0,-60 11 0,58-6 0,-28 6 0,0-3 0,98-31 0,-97 23 0,1 3 0,79-9 0,50 0 0,-108 12 0,137-4 0,-117 21 0,104-4 0,-196-3-1365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41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0 468 24575,'36'-1'0,"0"-2"0,0-2 0,39-9 0,11-3 0,1099-100 0,-1074 116 0,-39 1 0,108-13 0,17-13 0,-94 16 0,8-2 0,-97 9 0,1 0 0,-1-1 0,0-1 0,0-1 0,23-11 0,-25 11 0,1 1 0,0 0 0,1 1 0,-1 0 0,1 1 0,-1 1 0,21-1 0,45-10 0,109-52 0,-5 2 0,-144 52 0,-1 3 0,1 1 0,0 1 0,57 1 0,190 6-1365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4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1247 1 24575,'-1247'0'-1365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53.3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2281 264 24575,'-546'0'0,"535"-1"0,1 0 0,-1-1 0,0 0 0,0-1 0,1 0 0,-1 0 0,-13-8 0,-17-4 0,17 9 0,0 2 0,-1 0 0,0 2 0,1 1 0,-1 1 0,-31 3 0,-15 0 0,-448-3 0,486-2 0,0-2 0,0-1 0,-44-13 0,-10-1 0,42 10 0,4 1 0,0 2 0,-63-3 0,85 8 0,-1-1 0,0-1 0,1-1 0,-33-11 0,28 8 0,0 1 0,-29-4 0,45 9 0,0-1 0,1 1 0,-1-2 0,1 1 0,-12-6 0,18 8 0,0 0 0,0-1 0,0 1 0,0-1 0,0 1 0,0-1 0,0 1 0,0-1 0,0 1 0,0-1 0,0 0 0,0 1 0,1-1 0,-1 0 0,0 0 0,1 0 0,-1 0 0,0 0 0,1 1 0,-1-1 0,1 0 0,0 0 0,-1 0 0,1 0 0,0-1 0,-1 1 0,1 0 0,0 0 0,0 0 0,0 0 0,0 0 0,0 0 0,0 0 0,0 0 0,1 0 0,-1 0 0,0 0 0,0 0 0,1 0 0,-1 0 0,1 0 0,-1 0 0,1 0 0,-1 0 0,1 0 0,0 0 0,-1 0 0,1 1 0,0-1 0,0 0 0,0 0 0,0 0 0,3-1 0,-1-1 0,0 1 0,1 0 0,-1 0 0,1 1 0,0-1 0,0 1 0,-1 0 0,1 0 0,0 0 0,0 0 0,5 0 0,55 0 0,-45 1 0,1261 3-1365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8:15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3162 54 24575,'-1582'0'0,"1559"-1"0,-1-2 0,1 0 0,0-2 0,-28-9 0,27 7 0,0 1 0,0 1 0,-45-4 0,-532 9 0,269 2 0,309-2 0,-11-1 0,-1 2 0,1 1 0,-58 11 0,66-8-341,0-1 0,-1-2-1,-37-1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01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0 365 24575,'934'0'0,"-918"-2"0,-1 1 0,0-2 0,0 0 0,-1-1 0,25-9 0,-22 7 0,1 0 0,0 1 0,22-2 0,-13 2 0,-1-1 0,0 0 0,40-17 0,-43 14 0,-1 1 0,1 1 0,1 1 0,-1 1 0,27-1 0,2 4 0,-24 2 0,0-1 0,0-2 0,30-6 0,40-7 0,-26 6 0,152-20 0,-162 23 0,-26 1 0,46-13 0,-53 11 0,1 2 0,51-6 0,74 13 0,28-3 0,-103-10 0,-52 7 0,45-3 0,46 8 0,-782-1 0,400 2 0,1330-1 0,-1048-1 0,1-2 0,-1 0 0,1-1 0,-1-1 0,0-1 0,25-11 0,-24 9 0,0 1 0,0 0 0,1 2 0,0 0 0,28-2 0,-24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05.0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1 390 24575,'31'-1'0,"0"-2"0,0 0 0,41-11 0,90-34 0,-150 44 0,165-42 0,-89 25 0,-57 16 0,-1 0 0,1 2 0,54 2 0,16-2 0,-89 1 0,-1-1 0,0 0 0,1 0 0,-1-2 0,-1 1 0,1-1 0,-1-1 0,20-12 0,-18 9 0,2 1 0,-1 1 0,1 0 0,22-7 0,19 2 0,0 2 0,74-3 0,-108 11 0,134-21 0,-141 22 0,-1-2 0,0 1 0,0-1 0,0-1 0,20-9 0,8-2 0,-26 11 0,-1 1 0,1 1 0,-1 0 0,27 0 0,-25 2 0,1-1 0,0 0 0,20-6 0,-9 2-341,0 0 0,-1 2-1,55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15.9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1114 79 24575,'-598'0'0,"572"-2"0,-1-1 0,0-1 0,1-1 0,0-2 0,-29-11 0,27 8 0,0 2 0,0 1 0,-1 1 0,-32-2 0,-94 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27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933 0 23892,'-932'0'0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31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1613 1 24504,'514'257'0,"-1028"0"0,1028-514 0,-2641 257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37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1289 679 24575,'-22'-2'0,"0"-1"0,0 0 0,1-2 0,-1-1 0,-26-10 0,-33-9 0,-360-71 0,392 86 0,-19 0 0,0 4 0,-1 2 0,-88 6 0,33 1 0,115-3 0,-47 0 0,47 0 0,35 0 0,120 1 0,168-3 0,-233-6 0,0-4 0,86-23 0,91-14 0,-145 31 0,157-47 0,-23 4 0,-214 56 0,-1 2 0,53 0 0,1 1 0,-46-2 0,60-16 0,-60 11 0,58-6 0,-28 6 0,0-3 0,98-31 0,-97 23 0,1 3 0,79-9 0,50 0 0,-108 12 0,137-4 0,-117 21 0,104-4 0,-196-3-1365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05:07:41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0 468 24575,'36'-1'0,"0"-2"0,0-2 0,39-9 0,11-3 0,1099-100 0,-1074 116 0,-39 1 0,108-13 0,17-13 0,-94 16 0,8-2 0,-97 9 0,1 0 0,-1-1 0,0-1 0,0-1 0,23-11 0,-25 11 0,1 1 0,0 0 0,1 1 0,-1 0 0,1 1 0,-1 1 0,21-1 0,45-10 0,109-52 0,-5 2 0,-144 52 0,-1 3 0,1 1 0,0 1 0,57 1 0,190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6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24B1-FF44-4D0A-B59D-2FAC377527A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DFE5-A5ED-42D7-943D-279157CC23E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C1FE-6C93-4872-8B57-6F5BB791922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E9B6-2192-4FEA-9B01-A0E3F80E0EB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1C7B-D162-475E-B6B0-BDF2399EC3EB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01C9-DDDF-4F26-8A02-80D543BF925F}" type="datetime1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2408-3279-4F2C-AE5B-F3FFF28C71DB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B87A-1F58-4F31-A7F2-9E5EAD7711A8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FAF3-E69D-408E-90AF-2348725021C8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D868-A7D7-4BD8-A5EF-441E148C13B2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F6BC2-450B-4490-9BE5-BF5668B489C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0.png"/><Relationship Id="rId18" Type="http://schemas.openxmlformats.org/officeDocument/2006/relationships/customXml" Target="../ink/ink9.xml"/><Relationship Id="rId3" Type="http://schemas.openxmlformats.org/officeDocument/2006/relationships/image" Target="../media/image110.png"/><Relationship Id="rId21" Type="http://schemas.openxmlformats.org/officeDocument/2006/relationships/image" Target="../media/image200.png"/><Relationship Id="rId7" Type="http://schemas.openxmlformats.org/officeDocument/2006/relationships/image" Target="../media/image130.png"/><Relationship Id="rId12" Type="http://schemas.openxmlformats.org/officeDocument/2006/relationships/customXml" Target="../ink/ink6.xml"/><Relationship Id="rId17" Type="http://schemas.openxmlformats.org/officeDocument/2006/relationships/image" Target="../media/image18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0.png"/><Relationship Id="rId24" Type="http://schemas.openxmlformats.org/officeDocument/2006/relationships/customXml" Target="../ink/ink12.xml"/><Relationship Id="rId5" Type="http://schemas.openxmlformats.org/officeDocument/2006/relationships/image" Target="../media/image120.png"/><Relationship Id="rId15" Type="http://schemas.openxmlformats.org/officeDocument/2006/relationships/image" Target="../media/image170.png"/><Relationship Id="rId23" Type="http://schemas.openxmlformats.org/officeDocument/2006/relationships/image" Target="../media/image210.png"/><Relationship Id="rId28" Type="http://schemas.openxmlformats.org/officeDocument/2006/relationships/image" Target="../media/image30.png"/><Relationship Id="rId10" Type="http://schemas.openxmlformats.org/officeDocument/2006/relationships/customXml" Target="../ink/ink5.xml"/><Relationship Id="rId19" Type="http://schemas.openxmlformats.org/officeDocument/2006/relationships/image" Target="../media/image190.png"/><Relationship Id="rId4" Type="http://schemas.openxmlformats.org/officeDocument/2006/relationships/customXml" Target="../ink/ink2.xml"/><Relationship Id="rId9" Type="http://schemas.openxmlformats.org/officeDocument/2006/relationships/image" Target="../media/image1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160.png"/><Relationship Id="rId18" Type="http://schemas.openxmlformats.org/officeDocument/2006/relationships/customXml" Target="../ink/ink21.xml"/><Relationship Id="rId3" Type="http://schemas.openxmlformats.org/officeDocument/2006/relationships/image" Target="../media/image110.png"/><Relationship Id="rId21" Type="http://schemas.openxmlformats.org/officeDocument/2006/relationships/image" Target="../media/image200.png"/><Relationship Id="rId7" Type="http://schemas.openxmlformats.org/officeDocument/2006/relationships/image" Target="../media/image130.png"/><Relationship Id="rId12" Type="http://schemas.openxmlformats.org/officeDocument/2006/relationships/customXml" Target="../ink/ink18.xml"/><Relationship Id="rId17" Type="http://schemas.openxmlformats.org/officeDocument/2006/relationships/image" Target="../media/image180.png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150.png"/><Relationship Id="rId24" Type="http://schemas.openxmlformats.org/officeDocument/2006/relationships/customXml" Target="../ink/ink24.xml"/><Relationship Id="rId5" Type="http://schemas.openxmlformats.org/officeDocument/2006/relationships/image" Target="../media/image120.png"/><Relationship Id="rId15" Type="http://schemas.openxmlformats.org/officeDocument/2006/relationships/image" Target="../media/image170.png"/><Relationship Id="rId23" Type="http://schemas.openxmlformats.org/officeDocument/2006/relationships/image" Target="../media/image210.png"/><Relationship Id="rId28" Type="http://schemas.openxmlformats.org/officeDocument/2006/relationships/image" Target="../media/image32.png"/><Relationship Id="rId10" Type="http://schemas.openxmlformats.org/officeDocument/2006/relationships/customXml" Target="../ink/ink17.xml"/><Relationship Id="rId19" Type="http://schemas.openxmlformats.org/officeDocument/2006/relationships/image" Target="../media/image190.png"/><Relationship Id="rId4" Type="http://schemas.openxmlformats.org/officeDocument/2006/relationships/customXml" Target="../ink/ink14.xml"/><Relationship Id="rId9" Type="http://schemas.openxmlformats.org/officeDocument/2006/relationships/image" Target="../media/image140.png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genfarmsng.com/thank-you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2" y="355280"/>
            <a:ext cx="1628905" cy="8209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2827" y="1237125"/>
            <a:ext cx="848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Autonomous Institute under VTU, </a:t>
            </a:r>
            <a:r>
              <a:rPr lang="it-IT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Ballari-Hospet Road, Allipur, </a:t>
            </a:r>
            <a:r>
              <a:rPr lang="en-IN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Ballar</a:t>
            </a:r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IN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-583 104 Karnataka ,India</a:t>
            </a:r>
            <a:endParaRPr lang="en-IN" b="0" i="0" u="none" strike="noStrike" baseline="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9447" y="2681369"/>
            <a:ext cx="10249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CLEARVIEW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 AND ENHANCEMENT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9450" y="3244850"/>
            <a:ext cx="5753100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SYED ABU ABDULLA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3BR22AI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</a:t>
            </a:r>
          </a:p>
          <a:p>
            <a:pPr algn="ctr"/>
            <a:r>
              <a:rPr lang="en-US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S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 LAKSHMI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3BR22AI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174</a:t>
            </a:r>
            <a:endParaRPr lang="en-US" sz="19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UDAY KUMAR 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3BR22AI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VAIBHAV K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3BR22AI</a:t>
            </a:r>
            <a:r>
              <a:rPr lang="en-I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9838" y="1828442"/>
            <a:ext cx="944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Machine Learning</a:t>
            </a:r>
            <a:endParaRPr lang="en-US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7464" y="5432932"/>
            <a:ext cx="307531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 algn="ctr"/>
            <a:r>
              <a:rPr lang="en-US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Hemavati C Purad</a:t>
            </a:r>
          </a:p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AIML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6578" y="5432932"/>
            <a:ext cx="3455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Coordinator </a:t>
            </a: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Mrs. P Asha jyothi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Asst.Prof, Dept. of AIML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93595" y="5432932"/>
            <a:ext cx="3075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B.M Vidyavathi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 of the Department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AIML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9425" r="9081" b="14499"/>
          <a:stretch>
            <a:fillRect/>
          </a:stretch>
        </p:blipFill>
        <p:spPr>
          <a:xfrm>
            <a:off x="10451563" y="275887"/>
            <a:ext cx="1494632" cy="1011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9838" y="285131"/>
            <a:ext cx="9156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BALLARI INSTITUTE OF TECHNOLOGY &amp; MANAGEMENT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5555" y="2197774"/>
            <a:ext cx="315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Phase-2 Project 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7692" y="526070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0A052-9BFD-A0A1-4C42-34172982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488D-3631-454F-818E-96050C58F435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A42EE-712A-E8EA-EDDF-BA510736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ClearView : An image restoration and enhancement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A5F70-ABF6-C9E2-E5F0-622587E4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411" y="0"/>
            <a:ext cx="9254706" cy="769249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6.Domain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613" y="702078"/>
            <a:ext cx="11011677" cy="565427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Domain (Technical Focus): 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&amp; Neural Networks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Domain (Real-world Area): 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Media Restoration and Enhancement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Photography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&amp; Security Enhancing</a:t>
            </a: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Archiving Restoring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093B-0AB1-4DF8-A0BF-219FB36FE9E0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0465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7.Proposed System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7BD9-DA6D-4EAA-AFFF-FE21FFFC5D40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57002" y="880867"/>
            <a:ext cx="381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 Architectural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5A62D-8936-CDC8-43EF-9DB25026C6EF}"/>
              </a:ext>
            </a:extLst>
          </p:cNvPr>
          <p:cNvSpPr txBox="1"/>
          <p:nvPr/>
        </p:nvSpPr>
        <p:spPr>
          <a:xfrm>
            <a:off x="4777634" y="5815818"/>
            <a:ext cx="226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 : Architectural Diagram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2E5A62-3F23-7C55-F3AD-CFA70D97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842" y="2030594"/>
            <a:ext cx="3096728" cy="981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B295EE-B50E-7895-7037-3DB834FE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74" y="2111628"/>
            <a:ext cx="1228896" cy="981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24F4D8-EAFF-A29B-9E81-6C926D67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00" y="1675637"/>
            <a:ext cx="5372499" cy="385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C8389-3305-2C8C-88AD-B2ABFDD4A35F}"/>
              </a:ext>
            </a:extLst>
          </p:cNvPr>
          <p:cNvSpPr txBox="1"/>
          <p:nvPr/>
        </p:nvSpPr>
        <p:spPr>
          <a:xfrm>
            <a:off x="586272" y="174171"/>
            <a:ext cx="55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7.2Models/Filters and their Functionality</a:t>
            </a:r>
            <a:endParaRPr lang="en-IN" sz="2400" u="sn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2997DD-9508-9FD8-9B61-85C640F91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59151"/>
              </p:ext>
            </p:extLst>
          </p:nvPr>
        </p:nvGraphicFramePr>
        <p:xfrm>
          <a:off x="371669" y="723707"/>
          <a:ext cx="11448662" cy="5277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1">
                  <a:extLst>
                    <a:ext uri="{9D8B030D-6E8A-4147-A177-3AD203B41FA5}">
                      <a16:colId xmlns:a16="http://schemas.microsoft.com/office/drawing/2014/main" val="895697384"/>
                    </a:ext>
                  </a:extLst>
                </a:gridCol>
                <a:gridCol w="3325214">
                  <a:extLst>
                    <a:ext uri="{9D8B030D-6E8A-4147-A177-3AD203B41FA5}">
                      <a16:colId xmlns:a16="http://schemas.microsoft.com/office/drawing/2014/main" val="674137272"/>
                    </a:ext>
                  </a:extLst>
                </a:gridCol>
                <a:gridCol w="5352257">
                  <a:extLst>
                    <a:ext uri="{9D8B030D-6E8A-4147-A177-3AD203B41FA5}">
                      <a16:colId xmlns:a16="http://schemas.microsoft.com/office/drawing/2014/main" val="1903565644"/>
                    </a:ext>
                  </a:extLst>
                </a:gridCol>
              </a:tblGrid>
              <a:tr h="363689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 and Filters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Functionality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08560"/>
                  </a:ext>
                </a:extLst>
              </a:tr>
              <a:tr h="95683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Low-Light Enhancement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Zero-DCE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Enhances low-light images without needing paired training data using a deep curve estimation approach.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41312"/>
                  </a:ext>
                </a:extLst>
              </a:tr>
              <a:tr h="5734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Overexposure/Flash Correction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Pix2pixHD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module corrects overexposed, flashed, or overly bright images using the Pix2PixHD GAN model.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89508"/>
                  </a:ext>
                </a:extLst>
              </a:tr>
              <a:tr h="5573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 local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Adaptive CLAHE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Enhances local contrast in dark/flat regions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while preventing over-amplification.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42614"/>
                  </a:ext>
                </a:extLst>
              </a:tr>
              <a:tr h="8090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global contrast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smoothly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Gentle Contrast Enhancement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Gaussian blur + weighted addition to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contrast and bring out details naturally.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85144"/>
                  </a:ext>
                </a:extLst>
              </a:tr>
              <a:tr h="6746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 unnatural color tint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Balance (conditional)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Balances RGB channels so the image looks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natural; applied only if brightness &gt; 100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902576"/>
                  </a:ext>
                </a:extLst>
              </a:tr>
              <a:tr h="115424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FastNlMeans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DenoisingColored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Removes color noise and grain without losing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details; final cleanup before saving.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1183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791B95-21F8-854E-738F-0C0BFC31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7B1-0EE7-4720-A1CF-E46608BFDB3B}" type="datetime1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C09E0-F60C-EF72-5637-DA3D60B9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0C0AF-3BCB-4680-66AA-4793CF2A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3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36525"/>
            <a:ext cx="9144000" cy="676655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8.Methodology</a:t>
            </a:r>
            <a:endParaRPr lang="en-IN" sz="3600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7C52-7904-4766-BE88-42C28433E17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0E30C-CD43-90A9-9D56-17F81A59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73" y="832271"/>
            <a:ext cx="3688614" cy="5564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8258-EA32-4A8A-86B6-B5832128CF56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5863" y="247061"/>
            <a:ext cx="113202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8.2 Development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C3CA4-65EF-C325-32A1-CDF1664E53B7}"/>
              </a:ext>
            </a:extLst>
          </p:cNvPr>
          <p:cNvSpPr txBox="1"/>
          <p:nvPr/>
        </p:nvSpPr>
        <p:spPr>
          <a:xfrm>
            <a:off x="4230745" y="5845076"/>
            <a:ext cx="3730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Incremental Software Development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9221C-1C4E-DF22-6099-FC4B3297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184564"/>
            <a:ext cx="5887272" cy="422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AC5D46-EE6A-9A2A-310D-5BA4E8FA02A8}"/>
              </a:ext>
            </a:extLst>
          </p:cNvPr>
          <p:cNvSpPr txBox="1"/>
          <p:nvPr/>
        </p:nvSpPr>
        <p:spPr>
          <a:xfrm>
            <a:off x="569166" y="163187"/>
            <a:ext cx="4646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8.3 Tools and Technologies Used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BC7C94-AD80-97ED-53BA-41D27FF22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745816"/>
              </p:ext>
            </p:extLst>
          </p:nvPr>
        </p:nvGraphicFramePr>
        <p:xfrm>
          <a:off x="363891" y="839754"/>
          <a:ext cx="10661783" cy="490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5716A-56A9-958D-1FAF-DB934FFC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63222-3789-4836-866B-13AD3893905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8ABF-ADD1-2D7C-C3B8-31D106A9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6C45-A429-87BA-FB2D-A944D0A6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3" y="-25879"/>
            <a:ext cx="9297838" cy="99203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 Requirements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E0B8-0848-44F0-A93F-9115511965D1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95864" y="1112808"/>
            <a:ext cx="10800271" cy="53060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9.1 Functional Requirement</a:t>
            </a:r>
          </a:p>
          <a:p>
            <a:pPr>
              <a:lnSpc>
                <a:spcPct val="2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Upload</a:t>
            </a:r>
          </a:p>
          <a:p>
            <a:pPr>
              <a:lnSpc>
                <a:spcPct val="2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  <a:p>
            <a:pPr>
              <a:lnSpc>
                <a:spcPct val="2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</a:t>
            </a:r>
          </a:p>
          <a:p>
            <a:pPr>
              <a:lnSpc>
                <a:spcPct val="2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70F51-20BB-6E14-AB15-14D4343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D2E8-384D-4BCB-948E-B715579FF23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9BD6-9139-B894-6232-0B8B1870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F622-ABDD-BD99-DF27-53560D6A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49C95FD7-DB78-2A0E-ABE7-37D648EF489C}"/>
              </a:ext>
            </a:extLst>
          </p:cNvPr>
          <p:cNvSpPr txBox="1"/>
          <p:nvPr/>
        </p:nvSpPr>
        <p:spPr>
          <a:xfrm>
            <a:off x="966355" y="404738"/>
            <a:ext cx="10387445" cy="57463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9.2 Non-Functional Requirements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pPr marL="0" indent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8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F29E4-50B4-45BE-E5E7-B52E153F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EA90-AAF2-465F-BBDC-2A9DEDB1BBE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906C-8ADB-9BAA-D55E-111596F5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0780B-C25D-E497-7C58-D6374973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0CEDA9-C1D0-F33C-C222-0A1C73B30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80" y="272056"/>
            <a:ext cx="10416180" cy="544725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9.3 Hardware Requirements: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Processor: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Minimum Intel Core i5 or equivalent.</a:t>
            </a:r>
          </a:p>
          <a:p>
            <a:pPr>
              <a:lnSpc>
                <a:spcPct val="150000"/>
              </a:lnSpc>
              <a:tabLst>
                <a:tab pos="2667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RAM: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8 GB or higher.</a:t>
            </a: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tabLst>
                <a:tab pos="2667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Storage: 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500 GB HDD or SSD (preferably SSD for better performance).</a:t>
            </a: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  <a:tabLst>
                <a:tab pos="266700" algn="l"/>
              </a:tabLs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86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99895-C1CC-8D72-F3AD-ECD708A9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6DCC-00B5-4490-8C0D-A31A089D580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17ED8-52DB-B813-2977-9352D464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A313F-139B-432B-00ED-C19775BC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8E9038E-7F6B-BFC1-6EEE-79349B42596D}"/>
              </a:ext>
            </a:extLst>
          </p:cNvPr>
          <p:cNvSpPr txBox="1"/>
          <p:nvPr/>
        </p:nvSpPr>
        <p:spPr>
          <a:xfrm>
            <a:off x="224287" y="136525"/>
            <a:ext cx="11309230" cy="5565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9.4 Software Requirements: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10/11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3.8+, NumPy, Pandas, OpenCV, TensorFlow, Py Torch</a:t>
            </a:r>
          </a:p>
          <a:p>
            <a:pPr algn="just">
              <a:lnSpc>
                <a:spcPct val="150000"/>
              </a:lnSpc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6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8" y="-152371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98" y="1173192"/>
            <a:ext cx="10679502" cy="4092096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 Image Restoration Technique presents an Intelligent Image Restoration and Enhancement System using Deep Learning Techniques. It detects such as brightness, contrast, and low-light and applies suitable models including ZERO-DCE and Pix2PixHD ensures uniform input through resizing and normalization, while advanced libraries handle image processing efficiently the system produces clear, high-quality images with minimal user effort.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A3103-3B23-438C-B0A3-87B0FBEAFA2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ClearView : An image restoration and enhancement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FCB0-540D-A918-ECF6-94570A51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47F01-AB49-23B0-E7FB-67E4CC16C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8" y="215660"/>
            <a:ext cx="10818962" cy="5961303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10.Design  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75CB4-98D6-75BA-3D53-5924D3E4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67DC-5635-4C83-926F-251BAFEE07B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40A9D-6155-A117-39DF-ED2D4898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2E378-E950-025B-A2BD-C51CE565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28B79-E746-E06C-94BB-A080D98D4C6C}"/>
              </a:ext>
            </a:extLst>
          </p:cNvPr>
          <p:cNvSpPr txBox="1"/>
          <p:nvPr/>
        </p:nvSpPr>
        <p:spPr>
          <a:xfrm>
            <a:off x="4940678" y="5668183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10.1 : Context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C339B-51B6-3412-ED9D-7B70AF3C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29" y="566346"/>
            <a:ext cx="5139141" cy="50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C3F1-8872-27A1-EE86-CB1FDAFB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8" y="215660"/>
            <a:ext cx="10818962" cy="5961303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  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C0E8-7F98-CB97-1671-A6557D30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67DC-5635-4C83-926F-251BAFEE07B9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DFF5-32B5-5480-A202-E6FD3CEE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46478-707B-7C03-BC9D-A344564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6445-F23E-5ED8-228A-851A5C9D97AE}"/>
              </a:ext>
            </a:extLst>
          </p:cNvPr>
          <p:cNvSpPr txBox="1"/>
          <p:nvPr/>
        </p:nvSpPr>
        <p:spPr>
          <a:xfrm>
            <a:off x="4940678" y="5668183"/>
            <a:ext cx="223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10.2 : Use Case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98D08B-9317-8878-355D-FF0AFE44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86" y="772986"/>
            <a:ext cx="6501482" cy="482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24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AB6F1-F695-591B-D649-240C3B35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13994-3715-7A3A-EE59-1DF3BD8E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8" y="215660"/>
            <a:ext cx="10818962" cy="5961303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  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B90E-B722-36E9-621A-7F8432C4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67DC-5635-4C83-926F-251BAFEE07B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60D84-7F9A-CACB-6BBF-173A63F2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8C4C4-0AD5-9493-019A-CE11848C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0F469-EEC9-0CA9-AC51-4271D303D637}"/>
              </a:ext>
            </a:extLst>
          </p:cNvPr>
          <p:cNvSpPr txBox="1"/>
          <p:nvPr/>
        </p:nvSpPr>
        <p:spPr>
          <a:xfrm>
            <a:off x="4940678" y="5668183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10.3 : Class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5B51D-A1AE-D669-4117-2D7FB26D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4" y="218627"/>
            <a:ext cx="7030431" cy="47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4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E4EB-3CD1-0275-8124-DFCDDAE26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0177-B7E0-E0D3-ECE3-C522C7DC4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8" y="215660"/>
            <a:ext cx="10818962" cy="5961303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  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081CD-5B11-BDE9-54FC-9F3521FC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67DC-5635-4C83-926F-251BAFEE07B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1D3E7-8832-C6FE-1E46-8A63DF6F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AA7C9-4E0C-BE45-43FE-8A02784C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F76F4-56F2-374A-26EF-C2768E75FE59}"/>
              </a:ext>
            </a:extLst>
          </p:cNvPr>
          <p:cNvSpPr txBox="1"/>
          <p:nvPr/>
        </p:nvSpPr>
        <p:spPr>
          <a:xfrm>
            <a:off x="4940678" y="5668183"/>
            <a:ext cx="213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10.4 : Activity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915B3-CB82-76F7-28A6-B9B5BB03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17" y="528689"/>
            <a:ext cx="7378716" cy="5058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93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88F2-FA01-18C0-B955-FE6120C5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6539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11. Implementation</a:t>
            </a:r>
            <a:endParaRPr lang="en-IN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40BFA-B4B1-514D-4D31-09341511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7A091-B06C-3C22-A903-730A8198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9223-2A09-6163-0903-C6557CF1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1FDAF83-F7A8-C273-4D3E-04DBFF627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2952" y="862619"/>
            <a:ext cx="10515600" cy="476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Zero-DCE Model uses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 estimation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enhancement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Curve Formula</a:t>
            </a:r>
          </a:p>
          <a:p>
            <a:pPr marL="0" indent="0">
              <a:buNone/>
            </a:pPr>
            <a:endParaRPr lang="ar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input pixel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enhancement map (A-map) predicted by Zero-DCE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enhanced output pixel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heart of Zero-DCE.</a:t>
            </a:r>
          </a:p>
          <a:p>
            <a:pPr marL="0" indent="0">
              <a:buNone/>
            </a:pP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578FD-CA21-0139-6410-9119B71F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04" y="2270411"/>
            <a:ext cx="2920596" cy="5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6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146D1-559B-3073-8CA3-2C5C7FAF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43A7-2B40-8029-1429-345CEE3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FC97-3A43-A40C-0F46-56A1C4F1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4743-1B7D-1713-C43E-F472CD789646}"/>
              </a:ext>
            </a:extLst>
          </p:cNvPr>
          <p:cNvSpPr txBox="1"/>
          <p:nvPr/>
        </p:nvSpPr>
        <p:spPr>
          <a:xfrm>
            <a:off x="482600" y="870954"/>
            <a:ext cx="9697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Enhancement Formula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Zero-DCE applies curve many times (usually 8 iterations):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68C47-9D87-11F5-7714-88EF9723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6" y="2116305"/>
            <a:ext cx="5353906" cy="932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FBF186-B945-29E0-DB30-825796CE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3" y="3300694"/>
            <a:ext cx="6536250" cy="20785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A3915E-9BC7-BC99-CB2E-323FC4E11383}"/>
              </a:ext>
            </a:extLst>
          </p:cNvPr>
          <p:cNvSpPr txBox="1"/>
          <p:nvPr/>
        </p:nvSpPr>
        <p:spPr>
          <a:xfrm>
            <a:off x="428972" y="827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Continued..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28859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D3DEF-172A-7584-1634-AB8CD3B4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5C82-578E-DA8E-9903-0EC13E09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01480"/>
            <a:ext cx="10515600" cy="476539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Continued..</a:t>
            </a:r>
            <a:endParaRPr lang="en-IN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ACFE3-2A8B-EA08-F0CD-4AC689EF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F13A-304A-794C-4A21-C464902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3AE02-92C9-F816-829C-9F4EC135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2EF417-5FAF-78E5-20ED-651608406E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520" y="1303998"/>
            <a:ext cx="10515600" cy="424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Consistency Loss	</a:t>
            </a:r>
          </a:p>
          <a:p>
            <a:pPr lvl="3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Control Loss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Constancy Loss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Smoothness Loss</a:t>
            </a:r>
            <a:endParaRPr lang="ar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D5C37-3669-C3B8-275F-99A50D5BF564}"/>
              </a:ext>
            </a:extLst>
          </p:cNvPr>
          <p:cNvSpPr txBox="1"/>
          <p:nvPr/>
        </p:nvSpPr>
        <p:spPr>
          <a:xfrm>
            <a:off x="350520" y="812047"/>
            <a:ext cx="805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Zero-DCE is trained using a combination of four loss functions: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33A72-CD9A-EC10-102B-1280DF9B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09" y="1695790"/>
            <a:ext cx="3238782" cy="763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598196-DD92-9FBD-D366-68CCB8B5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09" y="3043571"/>
            <a:ext cx="3477110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B8E2C-02A4-4138-DD84-D252C2BA7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435" y="4174339"/>
            <a:ext cx="3086531" cy="1028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A3B8D8-EAEB-3450-0739-2EF3FA693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251" y="5477535"/>
            <a:ext cx="448690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00995-B54F-3978-131F-6AAAC4E5A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0390-A586-2357-2D3A-3C556064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B156-FD53-0817-E50E-C6DF2D8D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A32F3-C985-156A-AF22-60BB5544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94E6-70FE-B1ED-2AF0-1A6ACC989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9" y="886041"/>
            <a:ext cx="10515600" cy="508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Pix2PixHD (Overexposure Correction Model)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Pix2PixHD generator is a Global Generator Network that produces high-resolution corrected images.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follows a standard encoder -&gt;ResNet -&gt; decoder structure.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learns using four main loss functions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Loss: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 Loss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FCBB0-7824-FD80-5D6B-4A9B91CA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6" y="3678329"/>
            <a:ext cx="6020640" cy="70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46726-9739-1CE6-81D4-627BABFB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811"/>
            <a:ext cx="4925112" cy="866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D3A50-5EE5-6017-517F-4A246CE374F7}"/>
              </a:ext>
            </a:extLst>
          </p:cNvPr>
          <p:cNvSpPr txBox="1"/>
          <p:nvPr/>
        </p:nvSpPr>
        <p:spPr>
          <a:xfrm>
            <a:off x="674226" y="10099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</a:t>
            </a:r>
            <a:r>
              <a:rPr lang="en-US" sz="32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35903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4F54-23C6-D521-B99A-008ABA83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A0D6-A027-AD6C-73A4-AA799F37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EF72-3475-F5D6-0EB0-7F314265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077919-1984-70B2-2DA5-4CF720C020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9385" y="1279124"/>
            <a:ext cx="10515600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Perceptual Loss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Pixel Reconstruction Loss</a:t>
            </a:r>
            <a:endParaRPr lang="ar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A7A35-8BC2-DEAD-90AC-F9BFFA07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85" y="1807317"/>
            <a:ext cx="4114800" cy="90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A36CD-4CAF-E4F3-426F-135F070C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85" y="3206068"/>
            <a:ext cx="2333951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4E0E0-05B3-0BAF-94C6-219C3ABBFC1A}"/>
              </a:ext>
            </a:extLst>
          </p:cNvPr>
          <p:cNvSpPr txBox="1"/>
          <p:nvPr/>
        </p:nvSpPr>
        <p:spPr>
          <a:xfrm>
            <a:off x="329740" y="20289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</a:t>
            </a:r>
            <a:r>
              <a:rPr lang="en-US" sz="18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89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84FF-4A61-B380-AC28-89C33BF1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8" y="878138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CLAHE: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8314-8225-CE23-7FDF-22E02051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943B4-18CB-052F-BC44-EC8D52CB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9FD0-9649-EFF7-0E0B-2C76A823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2F08F-C21F-0762-CB4C-3B2E5701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01" y="2110626"/>
            <a:ext cx="6744471" cy="3223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8B75E-8923-FD40-3C89-E78BE51AF163}"/>
              </a:ext>
            </a:extLst>
          </p:cNvPr>
          <p:cNvSpPr txBox="1"/>
          <p:nvPr/>
        </p:nvSpPr>
        <p:spPr>
          <a:xfrm>
            <a:off x="280687" y="18212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</a:t>
            </a:r>
            <a:r>
              <a:rPr lang="en-US" sz="105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16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7" y="113551"/>
            <a:ext cx="9591136" cy="63553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                                     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Contents</a:t>
            </a:r>
            <a:endParaRPr lang="en-US" sz="3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BC00876-189A-F43E-ED36-B3FB7E9FE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77" y="1091721"/>
            <a:ext cx="4667185" cy="551545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	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		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                                                        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7.1 Architectural Diagram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BC1CD71-77D9-132A-4824-5B85CCF33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228" y="1045819"/>
            <a:ext cx="5539595" cy="560725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  Modules And Functionality</a:t>
            </a:r>
          </a:p>
          <a:p>
            <a:pPr marL="457200" indent="-457200" algn="just">
              <a:lnSpc>
                <a:spcPct val="150000"/>
              </a:lnSpc>
              <a:buAutoNum type="arabicPeriod" startAt="8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	 8.1 Techniques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	 8.2 Development Model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8.3 Tools And Technologies</a:t>
            </a:r>
          </a:p>
          <a:p>
            <a:pPr marL="457200" indent="-457200" algn="just">
              <a:lnSpc>
                <a:spcPct val="150000"/>
              </a:lnSpc>
              <a:buAutoNum type="arabicPeriod" startAt="9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	 9.1 Functional Requirements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IN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2D2F-FC8F-4653-B6C1-C4659A23F712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  <a:r>
              <a:rPr lang="en-US" dirty="0"/>
              <a:t>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A7EB-9040-2412-1FB3-D46C4A0A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AB71-CBC3-9A8E-A856-1FCD3FD98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8" y="878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Gaussian Blur Filter: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Weighted Image Sharpening: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567C-0127-2567-E3A4-99CD60F2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99C9-5F98-8683-275C-7AA5B7F9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0644B-5AFA-A20C-9C0E-906439B8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23C02-67D1-401B-04CF-85C97A58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6" y="1422919"/>
            <a:ext cx="7859211" cy="264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4B4AC-DC70-D8AA-4D83-278BD318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38" y="5135595"/>
            <a:ext cx="5347022" cy="844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B5FD9-265F-EE06-9B8C-CB139DD0448F}"/>
              </a:ext>
            </a:extLst>
          </p:cNvPr>
          <p:cNvSpPr txBox="1"/>
          <p:nvPr/>
        </p:nvSpPr>
        <p:spPr>
          <a:xfrm>
            <a:off x="386788" y="13652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Continued..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3235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37691-016D-2436-3B0F-494A02483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BEE6-BAF8-D40C-465C-D88CF7C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8" y="878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Balance: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2B237-392F-A662-E7CC-E202E2FA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384F-D5B4-A97C-A74D-DF5327EE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4325-2183-B22F-EB91-12B9F4A9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C1D1B-BD98-596B-9F35-1DA79CFF1BAA}"/>
              </a:ext>
            </a:extLst>
          </p:cNvPr>
          <p:cNvSpPr txBox="1"/>
          <p:nvPr/>
        </p:nvSpPr>
        <p:spPr>
          <a:xfrm>
            <a:off x="280687" y="18212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</a:t>
            </a:r>
            <a:r>
              <a:rPr lang="en-US" sz="105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675ED1-8B83-0962-C9EA-94BC88FF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48719"/>
            <a:ext cx="6399258" cy="41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16952-1017-0A69-64EE-66454412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A181-ED84-C3FD-6C65-5DA6643DF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8" y="878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Non-Local Means Denoising: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A5E3-87B7-2A64-D4E2-97C2AD32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781C-997E-F5D6-6B0F-C5500A57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F82C-A037-0948-BC9E-308692C3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F7DF6-8F06-8B0D-13C5-10935AD360D0}"/>
              </a:ext>
            </a:extLst>
          </p:cNvPr>
          <p:cNvSpPr txBox="1"/>
          <p:nvPr/>
        </p:nvSpPr>
        <p:spPr>
          <a:xfrm>
            <a:off x="280687" y="18212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Continued</a:t>
            </a:r>
            <a:r>
              <a:rPr lang="en-US" sz="105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9FC69-903C-842B-EDFF-961A1775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89" y="1955326"/>
            <a:ext cx="415348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3BEA1-5E51-7F58-DA44-8D79FD04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67241-5F45-C5A3-FD45-1937597A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7F0E6-6557-EB14-29BF-5611017C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212783-3838-3FF0-5996-7B9DCC762B3A}"/>
              </a:ext>
            </a:extLst>
          </p:cNvPr>
          <p:cNvSpPr txBox="1"/>
          <p:nvPr/>
        </p:nvSpPr>
        <p:spPr>
          <a:xfrm>
            <a:off x="4415304" y="5867645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Enhanced Image from dark image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39BB8-67E7-4563-8728-3FDF17E4E69B}"/>
              </a:ext>
            </a:extLst>
          </p:cNvPr>
          <p:cNvSpPr txBox="1"/>
          <p:nvPr/>
        </p:nvSpPr>
        <p:spPr>
          <a:xfrm>
            <a:off x="4408982" y="30069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12.Snapshot 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96D0-A156-5F1C-02E3-DE06DEFD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6" y="951044"/>
            <a:ext cx="4375230" cy="241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ADAC9-3707-3421-8FBF-D4776F3B2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49" y="762429"/>
            <a:ext cx="3908840" cy="2535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46A88-C224-D924-CE8D-D0873CB3F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1" y="3734858"/>
            <a:ext cx="5405377" cy="2453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96A7E-DB2D-54D7-10AE-ACF7B6E6A7CD}"/>
              </a:ext>
            </a:extLst>
          </p:cNvPr>
          <p:cNvSpPr txBox="1"/>
          <p:nvPr/>
        </p:nvSpPr>
        <p:spPr>
          <a:xfrm>
            <a:off x="1967497" y="3457859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Fig12.1 Welcome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74CFB-ACC6-84A0-0572-06104CB590CB}"/>
              </a:ext>
            </a:extLst>
          </p:cNvPr>
          <p:cNvSpPr txBox="1"/>
          <p:nvPr/>
        </p:nvSpPr>
        <p:spPr>
          <a:xfrm>
            <a:off x="9765886" y="3457859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Fig12.2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48B6E-892E-7E17-0292-FA37FFD3185C}"/>
              </a:ext>
            </a:extLst>
          </p:cNvPr>
          <p:cNvSpPr txBox="1"/>
          <p:nvPr/>
        </p:nvSpPr>
        <p:spPr>
          <a:xfrm>
            <a:off x="5320199" y="6187907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Fig12.3 Contents</a:t>
            </a:r>
          </a:p>
        </p:txBody>
      </p:sp>
    </p:spTree>
    <p:extLst>
      <p:ext uri="{BB962C8B-B14F-4D97-AF65-F5344CB8AC3E}">
        <p14:creationId xmlns:p14="http://schemas.microsoft.com/office/powerpoint/2010/main" val="3999114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ED07F-F3BB-152F-9753-C8AA7FF2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36B8-1411-9A06-77D4-03FBFE71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03463-982A-0C67-5509-8214A2D7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755380-D278-C9AF-0E02-B8DE82C74EEF}"/>
                  </a:ext>
                </a:extLst>
              </p14:cNvPr>
              <p14:cNvContentPartPr/>
              <p14:nvPr/>
            </p14:nvContentPartPr>
            <p14:xfrm>
              <a:off x="6456732" y="3543590"/>
              <a:ext cx="1593000" cy="123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755380-D278-C9AF-0E02-B8DE82C74E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3732" y="3480950"/>
                <a:ext cx="17186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34057B-1ED4-B416-F853-D4782C8FA9A1}"/>
                  </a:ext>
                </a:extLst>
              </p14:cNvPr>
              <p14:cNvContentPartPr/>
              <p14:nvPr/>
            </p14:nvContentPartPr>
            <p14:xfrm>
              <a:off x="7464012" y="3609830"/>
              <a:ext cx="1344240" cy="9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34057B-1ED4-B416-F853-D4782C8FA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1372" y="3546830"/>
                <a:ext cx="146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7AB7DB9-A58B-C2C0-3542-067B21A1B445}"/>
                  </a:ext>
                </a:extLst>
              </p14:cNvPr>
              <p14:cNvContentPartPr/>
              <p14:nvPr/>
            </p14:nvContentPartPr>
            <p14:xfrm>
              <a:off x="8892132" y="3535670"/>
              <a:ext cx="1250640" cy="131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7AB7DB9-A58B-C2C0-3542-067B21A1B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9132" y="3472670"/>
                <a:ext cx="13762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C794EF1-BF5C-34FC-5E1B-0FFB6AF66D38}"/>
                  </a:ext>
                </a:extLst>
              </p14:cNvPr>
              <p14:cNvContentPartPr/>
              <p14:nvPr/>
            </p14:nvContentPartPr>
            <p14:xfrm>
              <a:off x="9750372" y="3526670"/>
              <a:ext cx="718560" cy="140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C794EF1-BF5C-34FC-5E1B-0FFB6AF66D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7732" y="3463670"/>
                <a:ext cx="8442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4AC896E-7A9E-EB0F-270E-758AC693C95D}"/>
                  </a:ext>
                </a:extLst>
              </p14:cNvPr>
              <p14:cNvContentPartPr/>
              <p14:nvPr/>
            </p14:nvContentPartPr>
            <p14:xfrm>
              <a:off x="10198572" y="3610550"/>
              <a:ext cx="401400" cy="28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AC896E-7A9E-EB0F-270E-758AC693C9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35572" y="3547910"/>
                <a:ext cx="527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45325B6-FCAA-3D0F-50AB-B7EB2A44D78D}"/>
                  </a:ext>
                </a:extLst>
              </p14:cNvPr>
              <p14:cNvContentPartPr/>
              <p14:nvPr/>
            </p14:nvContentPartPr>
            <p14:xfrm>
              <a:off x="10664412" y="3619910"/>
              <a:ext cx="33624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45325B6-FCAA-3D0F-50AB-B7EB2A44D7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01772" y="3556910"/>
                <a:ext cx="461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79371B1-83AD-3531-E22D-F26AB2587A0B}"/>
                  </a:ext>
                </a:extLst>
              </p14:cNvPr>
              <p14:cNvContentPartPr/>
              <p14:nvPr/>
            </p14:nvContentPartPr>
            <p14:xfrm>
              <a:off x="10981572" y="3499670"/>
              <a:ext cx="765720" cy="185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79371B1-83AD-3531-E22D-F26AB2587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18572" y="3437030"/>
                <a:ext cx="8913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1271F9-F043-D191-4A17-2E71B94090AF}"/>
                  </a:ext>
                </a:extLst>
              </p14:cNvPr>
              <p14:cNvContentPartPr/>
              <p14:nvPr/>
            </p14:nvContentPartPr>
            <p14:xfrm>
              <a:off x="6263412" y="408710"/>
              <a:ext cx="1330200" cy="244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1271F9-F043-D191-4A17-2E71B94090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0772" y="346070"/>
                <a:ext cx="1455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18F74B-8023-32A7-F5A5-D041F3EB534C}"/>
                  </a:ext>
                </a:extLst>
              </p14:cNvPr>
              <p14:cNvContentPartPr/>
              <p14:nvPr/>
            </p14:nvContentPartPr>
            <p14:xfrm>
              <a:off x="6633852" y="493670"/>
              <a:ext cx="1241640" cy="168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18F74B-8023-32A7-F5A5-D041F3EB53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70852" y="431030"/>
                <a:ext cx="1367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725382-0D26-D59B-06DF-D6BD2CA6F05C}"/>
                  </a:ext>
                </a:extLst>
              </p14:cNvPr>
              <p14:cNvContentPartPr/>
              <p14:nvPr/>
            </p14:nvContentPartPr>
            <p14:xfrm>
              <a:off x="7388772" y="605990"/>
              <a:ext cx="44928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725382-0D26-D59B-06DF-D6BD2CA6F0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25772" y="543350"/>
                <a:ext cx="574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0044424-61DC-EED3-8F6B-5BC7E172AAD4}"/>
                  </a:ext>
                </a:extLst>
              </p14:cNvPr>
              <p14:cNvContentPartPr/>
              <p14:nvPr/>
            </p14:nvContentPartPr>
            <p14:xfrm>
              <a:off x="10786092" y="492950"/>
              <a:ext cx="821520" cy="95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044424-61DC-EED3-8F6B-5BC7E172AA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23092" y="430310"/>
                <a:ext cx="947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02B00FB-74AA-B0E0-E6F3-F3CD16399EBD}"/>
                  </a:ext>
                </a:extLst>
              </p14:cNvPr>
              <p14:cNvContentPartPr/>
              <p14:nvPr/>
            </p14:nvContentPartPr>
            <p14:xfrm>
              <a:off x="7912212" y="689510"/>
              <a:ext cx="1138320" cy="19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02B00FB-74AA-B0E0-E6F3-F3CD16399E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49572" y="626870"/>
                <a:ext cx="1263960" cy="145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B7BB0F3-9279-3035-060E-5B09FC434B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9" y="1126308"/>
            <a:ext cx="5881223" cy="3759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33AB2-67DE-F76E-91F7-9406DB6FA8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26" y="1013804"/>
            <a:ext cx="4673051" cy="3984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9B2C2-6ECB-9412-ED08-6DE3D1F262C4}"/>
              </a:ext>
            </a:extLst>
          </p:cNvPr>
          <p:cNvSpPr txBox="1"/>
          <p:nvPr/>
        </p:nvSpPr>
        <p:spPr>
          <a:xfrm>
            <a:off x="1944547" y="5024760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12.4 Enhancement of dark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9E586-DAF8-A81E-D5EE-D15942082F1A}"/>
              </a:ext>
            </a:extLst>
          </p:cNvPr>
          <p:cNvSpPr txBox="1"/>
          <p:nvPr/>
        </p:nvSpPr>
        <p:spPr>
          <a:xfrm>
            <a:off x="8310648" y="5105940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12.5 Enhancement of Normal image</a:t>
            </a:r>
          </a:p>
        </p:txBody>
      </p:sp>
    </p:spTree>
    <p:extLst>
      <p:ext uri="{BB962C8B-B14F-4D97-AF65-F5344CB8AC3E}">
        <p14:creationId xmlns:p14="http://schemas.microsoft.com/office/powerpoint/2010/main" val="78535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7773-C618-4BDE-74C2-F6BC20573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9678-E8E2-29B8-0B25-246644C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4AA7E-B7FF-1384-C103-02A9ECAB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8000-EDD6-CB30-5773-F43E651D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D8E444-7439-B847-F3FD-488647B35396}"/>
                  </a:ext>
                </a:extLst>
              </p14:cNvPr>
              <p14:cNvContentPartPr/>
              <p14:nvPr/>
            </p14:nvContentPartPr>
            <p14:xfrm>
              <a:off x="6456732" y="3543590"/>
              <a:ext cx="1593000" cy="123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755380-D278-C9AF-0E02-B8DE82C74E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3732" y="3480950"/>
                <a:ext cx="17186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B030FEA-4536-9CF8-5693-884954220405}"/>
                  </a:ext>
                </a:extLst>
              </p14:cNvPr>
              <p14:cNvContentPartPr/>
              <p14:nvPr/>
            </p14:nvContentPartPr>
            <p14:xfrm>
              <a:off x="7464012" y="3609830"/>
              <a:ext cx="1344240" cy="9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34057B-1ED4-B416-F853-D4782C8FA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1372" y="3546830"/>
                <a:ext cx="146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CE8097-5001-AA32-77F8-84BF6014FBBD}"/>
                  </a:ext>
                </a:extLst>
              </p14:cNvPr>
              <p14:cNvContentPartPr/>
              <p14:nvPr/>
            </p14:nvContentPartPr>
            <p14:xfrm>
              <a:off x="8892132" y="3535670"/>
              <a:ext cx="1250640" cy="131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7AB7DB9-A58B-C2C0-3542-067B21A1B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9132" y="3472670"/>
                <a:ext cx="13762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4F005-42AE-6D40-9456-1520E2EA860F}"/>
                  </a:ext>
                </a:extLst>
              </p14:cNvPr>
              <p14:cNvContentPartPr/>
              <p14:nvPr/>
            </p14:nvContentPartPr>
            <p14:xfrm>
              <a:off x="9750372" y="3526670"/>
              <a:ext cx="718560" cy="140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C794EF1-BF5C-34FC-5E1B-0FFB6AF66D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7732" y="3463670"/>
                <a:ext cx="8442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32310D-02AD-10E3-7811-24147D748D24}"/>
                  </a:ext>
                </a:extLst>
              </p14:cNvPr>
              <p14:cNvContentPartPr/>
              <p14:nvPr/>
            </p14:nvContentPartPr>
            <p14:xfrm>
              <a:off x="10198572" y="3610550"/>
              <a:ext cx="401400" cy="28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AC896E-7A9E-EB0F-270E-758AC693C9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35572" y="3547910"/>
                <a:ext cx="527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EDB8DCB-B05D-4ED7-5DF0-BFAD7ADAD2F8}"/>
                  </a:ext>
                </a:extLst>
              </p14:cNvPr>
              <p14:cNvContentPartPr/>
              <p14:nvPr/>
            </p14:nvContentPartPr>
            <p14:xfrm>
              <a:off x="10664412" y="3619910"/>
              <a:ext cx="33624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45325B6-FCAA-3D0F-50AB-B7EB2A44D7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01772" y="3556910"/>
                <a:ext cx="461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39F0A52-BC48-5230-BC38-92D2E3D88B49}"/>
                  </a:ext>
                </a:extLst>
              </p14:cNvPr>
              <p14:cNvContentPartPr/>
              <p14:nvPr/>
            </p14:nvContentPartPr>
            <p14:xfrm>
              <a:off x="10981572" y="3499670"/>
              <a:ext cx="765720" cy="185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79371B1-83AD-3531-E22D-F26AB2587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18572" y="3437030"/>
                <a:ext cx="8913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BE3272C-9F55-16FD-1EA0-B056CF017B9D}"/>
                  </a:ext>
                </a:extLst>
              </p14:cNvPr>
              <p14:cNvContentPartPr/>
              <p14:nvPr/>
            </p14:nvContentPartPr>
            <p14:xfrm>
              <a:off x="6263412" y="408710"/>
              <a:ext cx="1330200" cy="244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1271F9-F043-D191-4A17-2E71B94090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0772" y="346070"/>
                <a:ext cx="1455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6C5EA5-94FA-1952-C0A2-BAA6F7A7F30E}"/>
                  </a:ext>
                </a:extLst>
              </p14:cNvPr>
              <p14:cNvContentPartPr/>
              <p14:nvPr/>
            </p14:nvContentPartPr>
            <p14:xfrm>
              <a:off x="6633852" y="493670"/>
              <a:ext cx="1241640" cy="168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18F74B-8023-32A7-F5A5-D041F3EB53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70852" y="431030"/>
                <a:ext cx="1367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4289B3C-4611-9F95-D262-8CB101520BED}"/>
                  </a:ext>
                </a:extLst>
              </p14:cNvPr>
              <p14:cNvContentPartPr/>
              <p14:nvPr/>
            </p14:nvContentPartPr>
            <p14:xfrm>
              <a:off x="7388772" y="605990"/>
              <a:ext cx="44928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725382-0D26-D59B-06DF-D6BD2CA6F0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25772" y="543350"/>
                <a:ext cx="574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959F1BF-4727-91A7-BA41-6997B939EC4B}"/>
                  </a:ext>
                </a:extLst>
              </p14:cNvPr>
              <p14:cNvContentPartPr/>
              <p14:nvPr/>
            </p14:nvContentPartPr>
            <p14:xfrm>
              <a:off x="10786092" y="492950"/>
              <a:ext cx="821520" cy="95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044424-61DC-EED3-8F6B-5BC7E172AA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23092" y="430310"/>
                <a:ext cx="947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7AAC081-BD0D-81A5-EDC5-6AEE6FE09133}"/>
                  </a:ext>
                </a:extLst>
              </p14:cNvPr>
              <p14:cNvContentPartPr/>
              <p14:nvPr/>
            </p14:nvContentPartPr>
            <p14:xfrm>
              <a:off x="7912212" y="689510"/>
              <a:ext cx="1138320" cy="19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02B00FB-74AA-B0E0-E6F3-F3CD16399E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49572" y="626870"/>
                <a:ext cx="1263960" cy="14508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AE1A5956-8BA8-A766-A52C-49F0891BF7ED}"/>
              </a:ext>
            </a:extLst>
          </p:cNvPr>
          <p:cNvSpPr txBox="1"/>
          <p:nvPr/>
        </p:nvSpPr>
        <p:spPr>
          <a:xfrm>
            <a:off x="4151651" y="5910052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Fig12.6: Enhancement  of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overflashed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B8AED-A2F3-6128-6D15-073C127CB1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88" y="1099797"/>
            <a:ext cx="5966604" cy="45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12FD-F5A9-D83C-1045-B90389C5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357"/>
          </a:xfrm>
        </p:spPr>
        <p:txBody>
          <a:bodyPr>
            <a:normAutofit/>
          </a:bodyPr>
          <a:lstStyle/>
          <a:p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08B2A-FDAF-B056-12C6-3C42CBFC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20C6-136A-1FBE-E447-87816C31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843FA-0097-7609-EA5E-6AB3B05D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BA7759-0A0F-5263-BF2C-F2529A774F0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0763146"/>
              </p:ext>
            </p:extLst>
          </p:nvPr>
        </p:nvGraphicFramePr>
        <p:xfrm>
          <a:off x="729615" y="1163781"/>
          <a:ext cx="10823575" cy="453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424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Pass/Fail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84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Dark / low-light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Zero-DCE enhancement pipeline (A-map generation + iterative curve + post-processing)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image should be brighter, noise-reduced, improved contrast and color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077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Overexposed / flashed image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Overexposure Correction Module (Pix2PixHD + CLAHE + color balance)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image should have reduced flash, restored details, natural colors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216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Normal-to-Normal enhancement (CLAHE + contrast + denoising)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image should show mild clarity improvement without over-enhancement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939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562" y="-1567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12.Expected Outcome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838" y="1168790"/>
            <a:ext cx="10515600" cy="4351338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Restoration of degraded images.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 for easy usage.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Scalability.</a:t>
            </a:r>
          </a:p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system performance.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Visual Appeal.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1D9A-B74C-49BE-A7A7-AA268D0C779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309" y="-117955"/>
            <a:ext cx="10324382" cy="980597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13.Future Scope 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309" y="1207608"/>
            <a:ext cx="10515600" cy="4351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Enable real-time image/video uploading and processing</a:t>
            </a:r>
          </a:p>
          <a:p>
            <a:pPr marL="342900" indent="-342900" algn="just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Develop mobile applications for wider accessibility</a:t>
            </a:r>
          </a:p>
          <a:p>
            <a:pPr marL="342900" indent="-342900" algn="just">
              <a:lnSpc>
                <a:spcPct val="180000"/>
              </a:lnSpc>
              <a:buFont typeface="Wingdings" panose="05000000000000000000" charset="0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Integrate advanced AI models for higher accuracy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87B0-35FD-44AD-9154-FC3537D69DB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26" y="-850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14.Timeline</a:t>
            </a:r>
            <a:endParaRPr lang="en-US" sz="3600" u="sng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45EA-941B-4C5A-A1CA-108B967FC79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8689974"/>
              </p:ext>
            </p:extLst>
          </p:nvPr>
        </p:nvGraphicFramePr>
        <p:xfrm>
          <a:off x="1147312" y="1544128"/>
          <a:ext cx="9825487" cy="4054415"/>
        </p:xfrm>
        <a:graphic>
          <a:graphicData uri="http://schemas.openxmlformats.org/drawingml/2006/table">
            <a:tbl>
              <a:tblPr/>
              <a:tblGrid>
                <a:gridCol w="10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80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400" b="1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P</a:t>
                      </a:r>
                      <a:r>
                        <a:rPr sz="2400" b="1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hase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1">
                          <a:latin typeface="Times New Roman" panose="02020603050405020304"/>
                          <a:ea typeface="SimSun" panose="02010600030101010101" pitchFamily="2" charset="-122"/>
                        </a:rPr>
                        <a:t>Description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1">
                          <a:latin typeface="Times New Roman" panose="02020603050405020304"/>
                          <a:ea typeface="SimSun" panose="02010600030101010101" pitchFamily="2" charset="-122"/>
                        </a:rPr>
                        <a:t>Duration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51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>
                          <a:latin typeface="Times New Roman" panose="02020603050405020304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400" b="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IDFont"/>
                        </a:rPr>
                        <a:t>Synopsis + Literature Survey + Problem Statement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IN" sz="2400" b="0" u="sng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12/03/25 – 05/05/25</a:t>
                      </a:r>
                      <a:endParaRPr sz="2400" b="0" u="sng" dirty="0">
                        <a:latin typeface="Times New Roman" panose="02020603050405020304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06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>
                          <a:latin typeface="Times New Roman" panose="02020603050405020304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>
                          <a:latin typeface="Times New Roman" panose="02020603050405020304"/>
                          <a:ea typeface="SimSun" panose="02010600030101010101" pitchFamily="2" charset="-122"/>
                        </a:rPr>
                        <a:t>Design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IN" sz="2400" b="0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25/03/25– 10/06/25</a:t>
                      </a:r>
                      <a:endParaRPr sz="2400" b="0" dirty="0">
                        <a:latin typeface="Times New Roman" panose="02020603050405020304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0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>
                          <a:latin typeface="Times New Roman" panose="02020603050405020304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Module Development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IN" sz="2400" b="0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10/11/25</a:t>
                      </a:r>
                      <a:endParaRPr sz="2400" b="0" dirty="0">
                        <a:latin typeface="Times New Roman" panose="02020603050405020304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5219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sz="2400" b="0">
                          <a:latin typeface="Times New Roman" panose="02020603050405020304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400" b="0">
                          <a:solidFill>
                            <a:srgbClr val="000000"/>
                          </a:solidFill>
                          <a:latin typeface="Times New Roman" panose="02020603050405020304"/>
                          <a:ea typeface="CIDFont"/>
                        </a:rPr>
                        <a:t>Integration + Testing + Final Report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IN" sz="2400" b="0" dirty="0">
                          <a:latin typeface="Times New Roman" panose="02020603050405020304"/>
                          <a:ea typeface="SimSun" panose="02010600030101010101" pitchFamily="2" charset="-122"/>
                        </a:rPr>
                        <a:t>21/11/25</a:t>
                      </a:r>
                      <a:endParaRPr sz="2400" b="0" dirty="0">
                        <a:latin typeface="Times New Roman" panose="02020603050405020304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E80082-5190-0F91-3151-99BEA59AD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60492"/>
            <a:ext cx="5257800" cy="5737016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9.2 Non-Functional Requirements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9.3 Hardware Requirements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9.4 Software Requirements</a:t>
            </a:r>
          </a:p>
          <a:p>
            <a:pPr marL="457200" indent="-457200" algn="just">
              <a:lnSpc>
                <a:spcPct val="150000"/>
              </a:lnSpc>
              <a:buAutoNum type="arabicPeriod" startAt="10"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10.1 Use Case Diagram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10.2 Context Diagram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10.3 Class Diagram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10.4 Activity Diagram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07F31-6933-ED8C-F6D2-9A341AF3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B691-52D9-4436-A51F-1174B7EB095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1B6D-C1CF-D5F4-5850-878E74AF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0B6B-3854-1CA5-DC6D-A609D17E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A0DBA7D-95AF-E932-9AF0-246C148E7957}"/>
              </a:ext>
            </a:extLst>
          </p:cNvPr>
          <p:cNvSpPr txBox="1">
            <a:spLocks/>
          </p:cNvSpPr>
          <p:nvPr/>
        </p:nvSpPr>
        <p:spPr>
          <a:xfrm>
            <a:off x="6473661" y="619334"/>
            <a:ext cx="5257800" cy="5737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cases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 startAt="11"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 Timeline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 Conclusion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References   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59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56" y="-146648"/>
            <a:ext cx="10446588" cy="1311214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15.Conclusion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50BC-DC48-4D18-8D16-A6DADAD1E95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4518" y="1769822"/>
            <a:ext cx="11430000" cy="16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project delivers an adaptive image restoration system leveraging deep learning. It improves image quality across a variety of domains while maintaining user accessibility and scalability.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291" y="0"/>
            <a:ext cx="9506309" cy="798219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References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02" y="798219"/>
            <a:ext cx="11298196" cy="535998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Guo, C. Li, J. Guo, C. Loy, J. Hou, S. Kwong, and R. Cong, “Learning to enhance low-light image via Zero-Reference Deep Curve Estimation,” in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IEEE/CVF Conf. Compute. Vis. Pattern Recognition. (CVPR)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2020, pp. 1777–1786.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W. Zamir, A. Arora, S. Khan, M. Hayat, F. S. Khan, M. Yang, and L. Shao, “Multi-stage progressive image restoration,” in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IEEE/CVF Conf. Comput. Vis. Pattern Recognition. (CVPR)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pp. 14821–14831.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X. Wang, L. Xie, C. Dong, and Y. Shan, “Real-ESRGAN: Training real-world blind super-resolution with pure synthetic data,” in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IEEE/CVF Int. Conf. Comput. Vis. Workshops (ICCVW)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pp. 1905–1914.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I. Sommerville,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9th ed. Boston, MA, USA: Pearson Education, 2011, ISBN: 978-0-13-703515-3.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7720-B9A1-4317-98DB-589E147AE342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E3EFC8-242F-4F0D-8035-5A46A567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279086" cy="685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A3B42-870B-B2C0-F75C-B0345EB1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DA7E-316C-44F5-AFF3-1DA62B6AF0F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15F08-AAB3-2DE6-31C0-876213FC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ClearView : An image restoration and enhancement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D40E9-847B-54F6-AAFB-EE786EEC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521" y="-100701"/>
            <a:ext cx="9349596" cy="1127245"/>
          </a:xfrm>
        </p:spPr>
        <p:txBody>
          <a:bodyPr>
            <a:normAutofit/>
          </a:bodyPr>
          <a:lstStyle/>
          <a:p>
            <a:pPr algn="ctr"/>
            <a:r>
              <a:rPr lang="en-US" altLang="en-IN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</a:t>
            </a:r>
            <a:r>
              <a:rPr lang="en-IN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784721-CEC8-F172-A388-E813F034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21" y="1148563"/>
            <a:ext cx="10738757" cy="4981649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image quality is important in photography, surveillance, media.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taken in natural often suffer from noise, blur low resolution, or bad lighting, which lowers their quality and usefulness.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 means using methods to fix bad images by removing brightness, darkness, reducing blur, and making them clearer.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use fixed filters that may not handle real-world image problems well, while modern deep learning methods offer better results.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C82D-7C42-4F7F-B2F3-15168F2895C3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78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                               2.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Objectives</a:t>
            </a:r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endParaRPr lang="en-US" sz="3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6193-1913-40C3-8D47-92C97D54564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8E8BE-12E0-1E5E-BC5C-CBB0A912F3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2175" y="1247742"/>
            <a:ext cx="9770706" cy="22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system to restore degraded or low-quality images.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enhance images affected by noise, blur, dark.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visual clarity and detail across diverse image domains.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simple interface for users to upload, process, and view results.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11" y="-74821"/>
            <a:ext cx="9142562" cy="1187630"/>
          </a:xfrm>
        </p:spPr>
        <p:txBody>
          <a:bodyPr>
            <a:normAutofit/>
          </a:bodyPr>
          <a:lstStyle/>
          <a:p>
            <a:pPr algn="ctr"/>
            <a:r>
              <a:rPr lang="en-US" altLang="en-IN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en-IN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Problem Statement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2EB-3985-40AC-9903-F52A9A449CC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A42FC62-9C38-2828-2154-6772B86C63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6634" y="1041242"/>
            <a:ext cx="10718732" cy="16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intelligent system that combines image restoration and enhancement, automatically adapting to the image’s condition to produce high-quality and visually appealing results across diverse degradation types.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18" y="-1179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Scope of the Project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7609"/>
            <a:ext cx="10515600" cy="33737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299B-7A74-4E09-942D-794F04B8B69F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49120" y="0"/>
            <a:ext cx="8111291" cy="642622"/>
          </a:xfrm>
        </p:spPr>
        <p:txBody>
          <a:bodyPr>
            <a:normAutofit/>
          </a:bodyPr>
          <a:lstStyle/>
          <a:p>
            <a:pPr algn="ctr"/>
            <a:r>
              <a:rPr lang="en-IN" altLang="en-US" sz="36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5.Literature Survey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636AE3-1E5F-D0A2-A070-0EC557E5E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6225"/>
              </p:ext>
            </p:extLst>
          </p:nvPr>
        </p:nvGraphicFramePr>
        <p:xfrm>
          <a:off x="601245" y="599778"/>
          <a:ext cx="10752555" cy="5799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078">
                  <a:extLst>
                    <a:ext uri="{9D8B030D-6E8A-4147-A177-3AD203B41FA5}">
                      <a16:colId xmlns:a16="http://schemas.microsoft.com/office/drawing/2014/main" val="22530524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7963183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138954624"/>
                    </a:ext>
                  </a:extLst>
                </a:gridCol>
                <a:gridCol w="2878961">
                  <a:extLst>
                    <a:ext uri="{9D8B030D-6E8A-4147-A177-3AD203B41FA5}">
                      <a16:colId xmlns:a16="http://schemas.microsoft.com/office/drawing/2014/main" val="184091497"/>
                    </a:ext>
                  </a:extLst>
                </a:gridCol>
                <a:gridCol w="1445517">
                  <a:extLst>
                    <a:ext uri="{9D8B030D-6E8A-4147-A177-3AD203B41FA5}">
                      <a16:colId xmlns:a16="http://schemas.microsoft.com/office/drawing/2014/main" val="3689459329"/>
                    </a:ext>
                  </a:extLst>
                </a:gridCol>
                <a:gridCol w="2260839">
                  <a:extLst>
                    <a:ext uri="{9D8B030D-6E8A-4147-A177-3AD203B41FA5}">
                      <a16:colId xmlns:a16="http://schemas.microsoft.com/office/drawing/2014/main" val="18272701"/>
                    </a:ext>
                  </a:extLst>
                </a:gridCol>
              </a:tblGrid>
              <a:tr h="505317">
                <a:tc>
                  <a:txBody>
                    <a:bodyPr/>
                    <a:lstStyle/>
                    <a:p>
                      <a:pPr algn="just"/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Models/Paper/Technique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 &amp; Title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Summary 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Gaps Identified</a:t>
                      </a:r>
                      <a:endParaRPr lang="en-I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92341"/>
                  </a:ext>
                </a:extLst>
              </a:tr>
              <a:tr h="13946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ZERO-DCE</a:t>
                      </a:r>
                      <a:endParaRPr lang="en-IN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20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Chunle</a:t>
                      </a:r>
                      <a:r>
                        <a:rPr lang="en-IN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Guo: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to Enhance Low-Light Image via Zero-Reference Deep Curve Estimation</a:t>
                      </a:r>
                      <a:endParaRPr lang="en-IN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IN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used: Zero-DCE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Parameters: ~10k(zero dc++)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: ~80-90%z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LOL Dataset 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Noise gets amplified in extremely dark images; weak performance in overexposed/bright regions; sometimes causes unnatural color tones.</a:t>
                      </a: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687201"/>
                  </a:ext>
                </a:extLst>
              </a:tr>
              <a:tr h="1662220"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IN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Pix2pixHD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Wang et al., “High-Resolution Image Synthesis and Semantic Manipulation with Conditional GANs (Pix2PixHD)”</a:t>
                      </a:r>
                      <a:endParaRPr lang="en-IN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200" i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Pix2PixHD is a high-resolution GAN model that converts semantic maps or sketches into realistic images. It uses multi-scale generators and discriminators to produce detailed, photorealistic results.</a:t>
                      </a: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Exposure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Correction Dataset, High-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 Image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requires large datasets and powerful GPUs, making it unsuitable for real-time or mobile use. Pix2PixHD also cannot perform low-light or exposure correction tasks.</a:t>
                      </a:r>
                      <a:endParaRPr lang="en-US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048934"/>
                  </a:ext>
                </a:extLst>
              </a:tr>
              <a:tr h="2146643"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Classical Image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Filters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(CLAHE, Histogram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Equalization, Smoothing,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Sharpening)</a:t>
                      </a:r>
                      <a:endParaRPr lang="en-IN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Rafael C. Gonzalez &amp;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Richard E. Woods, 4th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Edition</a:t>
                      </a:r>
                      <a:endParaRPr lang="en-IN" sz="12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IN" sz="120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book introduces fundamental image processing techniques such as CLAHE, histogram equalization, contrast stretching,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smoothing, sharpening, and noise filtering. These classical filters improve brightness, contrast, and clarity using mathematical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dataset-based (the book explains general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Ineffective for extreme low-light or overexposure; cannot adapt</a:t>
                      </a:r>
                    </a:p>
                    <a:p>
                      <a:pPr algn="just" fontAlgn="base" latinLnBrk="0">
                        <a:lnSpc>
                          <a:spcPct val="150000"/>
                        </a:lnSpc>
                      </a:pPr>
                      <a:r>
                        <a:rPr lang="en-US" sz="120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automatically, no learning capability, limited performance compared to deep-learning models.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5167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79FE0-E589-019B-423D-FF1B9BAE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AF64D-F1DE-4D64-8126-EEA71CEB1FE0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E38F2-C1C1-691C-C95D-639404CA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ClearView : An image restoration and enhancement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14A88-BB7F-68C3-9607-AD33B82F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2*329"/>
  <p:tag name="TABLE_ENDDRAG_RECT" val="57*107*852*3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84*264"/>
  <p:tag name="TABLE_ENDDRAG_RECT" val="40*169*784*2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6774</TotalTime>
  <Words>2153</Words>
  <Application>Microsoft Office PowerPoint</Application>
  <PresentationFormat>Widescreen</PresentationFormat>
  <Paragraphs>452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Abstract</vt:lpstr>
      <vt:lpstr>                                     Contents</vt:lpstr>
      <vt:lpstr>PowerPoint Presentation</vt:lpstr>
      <vt:lpstr>1. Introduction</vt:lpstr>
      <vt:lpstr>                               2. Objectives    </vt:lpstr>
      <vt:lpstr>3. Problem Statement</vt:lpstr>
      <vt:lpstr>4. Scope of the Project</vt:lpstr>
      <vt:lpstr>5.Literature Survey</vt:lpstr>
      <vt:lpstr>6.Domain</vt:lpstr>
      <vt:lpstr>7.Proposed System</vt:lpstr>
      <vt:lpstr>PowerPoint Presentation</vt:lpstr>
      <vt:lpstr>8.Methodology</vt:lpstr>
      <vt:lpstr>PowerPoint Presentation</vt:lpstr>
      <vt:lpstr>PowerPoint Presentation</vt:lpstr>
      <vt:lpstr>9.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11. Implementation</vt:lpstr>
      <vt:lpstr>PowerPoint Presentation</vt:lpstr>
      <vt:lpstr>Continued..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Phase</vt:lpstr>
      <vt:lpstr>12.Expected Outcome</vt:lpstr>
      <vt:lpstr>13.Future Scope </vt:lpstr>
      <vt:lpstr>14.Timeline</vt:lpstr>
      <vt:lpstr>15.Conclusion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DELL</dc:creator>
  <cp:lastModifiedBy>BRIAN .</cp:lastModifiedBy>
  <cp:revision>81</cp:revision>
  <dcterms:created xsi:type="dcterms:W3CDTF">2025-05-10T21:13:00Z</dcterms:created>
  <dcterms:modified xsi:type="dcterms:W3CDTF">2025-11-19T08:50:07Z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6CAB7086854141A0BB3F3A2ED1D37921_11</vt:lpwstr>
  </property>
  <property fmtid="{D5CDD505-2E9C-101B-9397-08002B2CF9AE}" pid="3" name="KSOProductBuildVer">
    <vt:lpwstr>1033-12.2.0.20795</vt:lpwstr>
  </property>
</Properties>
</file>